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407" r:id="rId6"/>
    <p:sldId id="391" r:id="rId7"/>
    <p:sldId id="412" r:id="rId8"/>
    <p:sldId id="418" r:id="rId9"/>
    <p:sldId id="408" r:id="rId10"/>
    <p:sldId id="372" r:id="rId11"/>
    <p:sldId id="421" r:id="rId12"/>
    <p:sldId id="413" r:id="rId13"/>
    <p:sldId id="419" r:id="rId14"/>
    <p:sldId id="420" r:id="rId15"/>
    <p:sldId id="264" r:id="rId16"/>
    <p:sldId id="409" r:id="rId17"/>
    <p:sldId id="379" r:id="rId18"/>
    <p:sldId id="411" r:id="rId19"/>
  </p:sldIdLst>
  <p:sldSz cx="12192000" cy="6858000"/>
  <p:notesSz cx="6858000" cy="9144000"/>
  <p:custDataLst>
    <p:tags r:id="rId2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A7A7A"/>
    <a:srgbClr val="15A9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8" autoAdjust="0"/>
    <p:restoredTop sz="94660"/>
  </p:normalViewPr>
  <p:slideViewPr>
    <p:cSldViewPr snapToGrid="0" showGuides="1">
      <p:cViewPr varScale="1">
        <p:scale>
          <a:sx n="116" d="100"/>
          <a:sy n="116" d="100"/>
        </p:scale>
        <p:origin x="392" y="176"/>
      </p:cViewPr>
      <p:guideLst>
        <p:guide orient="horz" pos="2183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030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ags" Target="tags/tag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tiff>
</file>

<file path=ppt/media/image11.tiff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66FFFB-C764-4977-8485-E137D70CFD57}" type="datetimeFigureOut">
              <a:rPr lang="zh-CN" altLang="en-US" smtClean="0"/>
              <a:t>2021/5/3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312753-EE57-4619-BD0B-C882DE3B10B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03712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312753-EE57-4619-BD0B-C882DE3B10BF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96296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312753-EE57-4619-BD0B-C882DE3B10BF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14423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d0d0bbc376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d0d0bbc376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312753-EE57-4619-BD0B-C882DE3B10BF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966001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312753-EE57-4619-BD0B-C882DE3B10BF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45798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312753-EE57-4619-BD0B-C882DE3B10BF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83488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312753-EE57-4619-BD0B-C882DE3B10BF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57102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312753-EE57-4619-BD0B-C882DE3B10BF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99367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312753-EE57-4619-BD0B-C882DE3B10BF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55050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312753-EE57-4619-BD0B-C882DE3B10BF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5275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312753-EE57-4619-BD0B-C882DE3B10BF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91031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312753-EE57-4619-BD0B-C882DE3B10BF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85424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312753-EE57-4619-BD0B-C882DE3B10BF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39240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312753-EE57-4619-BD0B-C882DE3B10BF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46515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13192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25D493-39CB-4BD2-A8A4-D425823C4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CD77F20-0C14-4169-9453-58972B7AA7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2F82343-EC51-433B-933F-262FCD716E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2D257-63E9-43B6-B2B9-4683663FAF26}" type="datetimeFigureOut">
              <a:rPr lang="zh-CN" altLang="en-US" smtClean="0"/>
              <a:t>2021/5/3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4DB7D6F-7685-408E-9E78-5638A7DCF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79F226E-ABB9-4DB2-9CE3-6765400D4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056A0-C051-42F5-BBA2-06BB41C8DF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4310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CD4C1E3-62F8-434B-A643-1B9E5EB703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ED15D09-08AE-4E53-895D-AD364632D3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5EB9BD5-4E6F-4DD1-BFD6-5283741FA5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2D257-63E9-43B6-B2B9-4683663FAF26}" type="datetimeFigureOut">
              <a:rPr lang="zh-CN" altLang="en-US" smtClean="0"/>
              <a:t>2021/5/3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D865F72-0E81-4DCC-86B1-C64660A8F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454F691-1ACF-4A67-8FDE-6CFA3F194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056A0-C051-42F5-BBA2-06BB41C8DF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1063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US" altLang="zh-TW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627675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21814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图片包含 户外, 轮廓, 滑雪, 雪花&#10;&#10;已生成极高可信度的说明">
            <a:extLst>
              <a:ext uri="{FF2B5EF4-FFF2-40B4-BE49-F238E27FC236}">
                <a16:creationId xmlns:a16="http://schemas.microsoft.com/office/drawing/2014/main" id="{4B99C6D9-948C-4EB6-919A-55F23ACFA2F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990"/>
          <a:stretch/>
        </p:blipFill>
        <p:spPr>
          <a:xfrm flipH="1">
            <a:off x="3743361" y="3166085"/>
            <a:ext cx="4705279" cy="4239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8603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9A79B3-8B31-48DE-9B13-1CC826F5E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BB55ED6-A8BF-47A7-B8FB-32BA5A01F9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8579CE4-53A2-486A-9CBD-8B273BBCEC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48C1DA8-97CC-4B23-BCF9-70B0FD967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2D257-63E9-43B6-B2B9-4683663FAF26}" type="datetimeFigureOut">
              <a:rPr lang="zh-CN" altLang="en-US" smtClean="0"/>
              <a:t>2021/5/3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A5243BC-A6C2-44F5-84F6-08359B0625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7A0A13E-522F-4078-BB75-9631459EF1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056A0-C051-42F5-BBA2-06BB41C8DF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3075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78A47E-FA29-479B-83CA-44EAD0231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9635810-4880-4363-AF15-10D1D6780A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E170FB6-7926-44E0-BA07-50E1955A6A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FFA14C4-D8DD-4E26-88F2-3CBC3EE9DE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E0F440D-8CA6-4D9A-B2CF-D3AB37355D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1A62179-AC79-4C7F-8491-3E0485B477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2D257-63E9-43B6-B2B9-4683663FAF26}" type="datetimeFigureOut">
              <a:rPr lang="zh-CN" altLang="en-US" smtClean="0"/>
              <a:t>2021/5/3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0DA440C-C405-4E57-9BAD-5183FD94DA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88B5D51F-AE75-4A53-BE2A-90057754E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056A0-C051-42F5-BBA2-06BB41C8DF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5725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7E657A-9624-49C0-807C-8D9A520942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7FF0996-2276-47FD-9FFD-7F0BE1B239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2D257-63E9-43B6-B2B9-4683663FAF26}" type="datetimeFigureOut">
              <a:rPr lang="zh-CN" altLang="en-US" smtClean="0"/>
              <a:t>2021/5/3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EABE6F2-C673-42E8-9DB7-440FC5E7A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BCFD5D9-8A09-4F77-ADA0-B781C5233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056A0-C051-42F5-BBA2-06BB41C8DF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3951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07FDD8F-1796-4ED0-BF06-3921C1876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2D257-63E9-43B6-B2B9-4683663FAF26}" type="datetimeFigureOut">
              <a:rPr lang="zh-CN" altLang="en-US" smtClean="0"/>
              <a:t>2021/5/3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148428B-1790-4910-9444-CD0579FDE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D0DF6E1-4480-42D4-9840-AF1261E14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056A0-C051-42F5-BBA2-06BB41C8DF5B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5" name="图片 4" descr="图片包含 户外, 轮廓, 滑雪, 雪花&#10;&#10;已生成极高可信度的说明">
            <a:extLst>
              <a:ext uri="{FF2B5EF4-FFF2-40B4-BE49-F238E27FC236}">
                <a16:creationId xmlns:a16="http://schemas.microsoft.com/office/drawing/2014/main" id="{549A8DCC-A929-409E-8E66-4820698364D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990"/>
          <a:stretch/>
        </p:blipFill>
        <p:spPr>
          <a:xfrm flipH="1">
            <a:off x="429818" y="292257"/>
            <a:ext cx="816764" cy="735968"/>
          </a:xfrm>
          <a:prstGeom prst="rect">
            <a:avLst/>
          </a:prstGeom>
        </p:spPr>
      </p:pic>
      <p:sp>
        <p:nvSpPr>
          <p:cNvPr id="7" name="文本占位符 6">
            <a:extLst>
              <a:ext uri="{FF2B5EF4-FFF2-40B4-BE49-F238E27FC236}">
                <a16:creationId xmlns:a16="http://schemas.microsoft.com/office/drawing/2014/main" id="{68C6D80E-C947-408E-977C-5592903E7D3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46582" y="378459"/>
            <a:ext cx="4718050" cy="563563"/>
          </a:xfrm>
        </p:spPr>
        <p:txBody>
          <a:bodyPr/>
          <a:lstStyle>
            <a:lvl1pPr marL="0" indent="0">
              <a:buFontTx/>
              <a:buNone/>
              <a:defRPr b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8690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D33028-E720-46C4-BE90-23D9E952C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EABDC3A-A781-4602-9AB2-072FFCC55C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ED00710-4291-43C1-86B8-A0E09EA269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45A7CC7-6029-4AD6-B081-B4045832C2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2D257-63E9-43B6-B2B9-4683663FAF26}" type="datetimeFigureOut">
              <a:rPr lang="zh-CN" altLang="en-US" smtClean="0"/>
              <a:t>2021/5/3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E41C155-1B04-4EB3-B30A-B47DDA6A6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1552D6B-9719-43E1-BF66-D72A2E858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056A0-C051-42F5-BBA2-06BB41C8DF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472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D78827-CD92-4052-AB4B-EB2B8BA6C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AAFE8280-08C6-4FF5-A2C8-2D6EF6AE62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98928EF-0D4C-4B40-81DB-F1DEF8C79C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0844A0E-628A-470E-B0DD-F1D5238E3E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2D257-63E9-43B6-B2B9-4683663FAF26}" type="datetimeFigureOut">
              <a:rPr lang="zh-CN" altLang="en-US" smtClean="0"/>
              <a:t>2021/5/3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DF800C1-0A6B-4F92-BA8E-2A78ED7DF7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C128D8D-4E80-47E3-AA1C-0AE59E4F7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056A0-C051-42F5-BBA2-06BB41C8DF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5871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577D774-24F4-4D40-9669-3805B0900A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A464931-0B0C-4BC2-A84F-511A8D900E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D793EA4-3298-4C3F-A4F4-67E3118F8E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C2D257-63E9-43B6-B2B9-4683663FAF26}" type="datetimeFigureOut">
              <a:rPr lang="zh-CN" altLang="en-US" smtClean="0"/>
              <a:t>2021/5/3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4D3CD49-0D61-4989-9A60-7FDFA716E5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43AF3D-9A1D-4B8D-BBA4-EA66F09B23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9056A0-C051-42F5-BBA2-06BB41C8DF5B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 descr="图片包含 建筑物, 圆屋顶, 地板&#10;&#10;已生成高可信度的说明">
            <a:extLst>
              <a:ext uri="{FF2B5EF4-FFF2-40B4-BE49-F238E27FC236}">
                <a16:creationId xmlns:a16="http://schemas.microsoft.com/office/drawing/2014/main" id="{1EB3DEDC-7950-4553-9DC8-1FBC56490764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790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mc:AlternateContent xmlns:mc="http://schemas.openxmlformats.org/markup-compatibility/2006" xmlns:p14="http://schemas.microsoft.com/office/powerpoint/2010/main">
    <mc:Choice Requires="p14">
      <p:transition spd="slow" p14:dur="2250" advClick="0" advTm="0">
        <p:random/>
      </p:transition>
    </mc:Choice>
    <mc:Fallback xmlns="">
      <p:transition spd="slow" advClick="0" advTm="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herboratory.ai/telegram-chatbot-tutorial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pixnashpython.pixnet.net/blog/post/32391757-%E3%80%90telegram-api%E3%80%91python%E6%89%93%E9%80%A0telegrame%E6%A9%9F%E5%99%A8%E4%BA%BA%E6%89%8B%E6%8A%8A%E6%89%8B%E6%95%99" TargetMode="External"/><Relationship Id="rId4" Type="http://schemas.openxmlformats.org/officeDocument/2006/relationships/hyperlink" Target="https://github.com/python-telegram-bot/python-telegram-bot/tree/master/examples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4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4362D6ED-31C1-4B5D-B3DB-DEDCD22833D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9493" y="4692096"/>
            <a:ext cx="453266" cy="706561"/>
          </a:xfrm>
          <a:prstGeom prst="rect">
            <a:avLst/>
          </a:prstGeom>
        </p:spPr>
      </p:pic>
      <p:sp>
        <p:nvSpPr>
          <p:cNvPr id="17" name="Rectangle 347">
            <a:extLst>
              <a:ext uri="{FF2B5EF4-FFF2-40B4-BE49-F238E27FC236}">
                <a16:creationId xmlns:a16="http://schemas.microsoft.com/office/drawing/2014/main" id="{A57554F2-EB7B-43E2-B68D-71ACE5011C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20333" y="4209883"/>
            <a:ext cx="3544938" cy="40677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  <a:defRPr/>
            </a:pPr>
            <a:r>
              <a:rPr lang="zh-CN" altLang="en-US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野村投信二</a:t>
            </a:r>
            <a:r>
              <a:rPr lang="en-US" altLang="zh-CN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/</a:t>
            </a:r>
            <a:r>
              <a:rPr lang="zh-CN" altLang="en-US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第二組 </a:t>
            </a:r>
            <a:r>
              <a:rPr lang="en-US" altLang="zh-CN" sz="20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20210411</a:t>
            </a:r>
            <a:endParaRPr lang="zh-CN" altLang="en-US" sz="2000" b="1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FC31A34E-F85C-4C58-BF5E-1B284F491DA1}"/>
              </a:ext>
            </a:extLst>
          </p:cNvPr>
          <p:cNvSpPr/>
          <p:nvPr/>
        </p:nvSpPr>
        <p:spPr>
          <a:xfrm>
            <a:off x="1657363" y="3233445"/>
            <a:ext cx="575349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zh-CN" altLang="en-US" sz="4800" b="1" dirty="0">
                <a:solidFill>
                  <a:srgbClr val="15A9A9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項目進度階段性報告</a:t>
            </a:r>
            <a:endParaRPr lang="en-US" altLang="zh-TW" sz="4800" b="1" dirty="0">
              <a:solidFill>
                <a:srgbClr val="15A9A9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1798D88F-CC38-40DA-BB03-3F05535B655A}"/>
              </a:ext>
            </a:extLst>
          </p:cNvPr>
          <p:cNvSpPr txBox="1"/>
          <p:nvPr/>
        </p:nvSpPr>
        <p:spPr>
          <a:xfrm>
            <a:off x="1657363" y="1764566"/>
            <a:ext cx="938715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0" b="1" dirty="0"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Project/</a:t>
            </a:r>
            <a:r>
              <a:rPr lang="en-US" altLang="zh-CN" sz="8000" b="1" dirty="0" err="1"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JoyFarmer</a:t>
            </a:r>
            <a:endParaRPr lang="en-US" altLang="zh-CN" sz="8000" b="1" dirty="0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" name="Capo Productions - Journey">
            <a:hlinkClick r:id="" action="ppaction://media"/>
            <a:extLst>
              <a:ext uri="{FF2B5EF4-FFF2-40B4-BE49-F238E27FC236}">
                <a16:creationId xmlns:a16="http://schemas.microsoft.com/office/drawing/2014/main" id="{94208E09-2A26-43D6-93AC-80E4B372670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1054768" y="0"/>
            <a:ext cx="609600" cy="609600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59A729F0-F802-4789-8C41-47A7C5D9B308}"/>
              </a:ext>
            </a:extLst>
          </p:cNvPr>
          <p:cNvSpPr txBox="1"/>
          <p:nvPr/>
        </p:nvSpPr>
        <p:spPr>
          <a:xfrm>
            <a:off x="8672759" y="5029325"/>
            <a:ext cx="335383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組內成員</a:t>
            </a:r>
            <a:r>
              <a:rPr lang="zh-TW" altLang="en-US" dirty="0"/>
              <a:t>：</a:t>
            </a:r>
            <a:endParaRPr lang="en-US" altLang="zh-CN" dirty="0"/>
          </a:p>
          <a:p>
            <a:r>
              <a:rPr lang="zh-CN" altLang="en-US" dirty="0"/>
              <a:t>台大電信研究所二年級 徐瑋辰</a:t>
            </a:r>
            <a:endParaRPr lang="en-US" altLang="zh-CN" dirty="0"/>
          </a:p>
          <a:p>
            <a:r>
              <a:rPr lang="zh-CN" altLang="en-US" dirty="0"/>
              <a:t>台大經濟系四年級 蕭羽平</a:t>
            </a:r>
            <a:endParaRPr lang="en-US" altLang="zh-CN" dirty="0"/>
          </a:p>
          <a:p>
            <a:r>
              <a:rPr lang="zh-CN" altLang="en-US" dirty="0"/>
              <a:t>東吳巨資三年級 韓昨非</a:t>
            </a:r>
            <a:endParaRPr lang="en-US" altLang="zh-CN" dirty="0"/>
          </a:p>
          <a:p>
            <a:r>
              <a:rPr lang="zh-CN" altLang="en-US" dirty="0"/>
              <a:t>東吳巨資二年級 楊品思</a:t>
            </a:r>
            <a:endParaRPr lang="en-US" altLang="zh-CN" dirty="0"/>
          </a:p>
          <a:p>
            <a:r>
              <a:rPr lang="zh-CN" altLang="en-US" dirty="0"/>
              <a:t>東吳巨資二年級 </a:t>
            </a:r>
            <a:r>
              <a:rPr lang="zh-CN" altLang="en-US" dirty="0">
                <a:latin typeface="+mn-ea"/>
              </a:rPr>
              <a:t>蔡明杰</a:t>
            </a:r>
            <a:endParaRPr lang="zh-TW" altLang="en-US" dirty="0">
              <a:latin typeface="+mj-lt"/>
            </a:endParaRPr>
          </a:p>
        </p:txBody>
      </p:sp>
      <p:sp>
        <p:nvSpPr>
          <p:cNvPr id="8" name="文字方塊 2">
            <a:extLst>
              <a:ext uri="{FF2B5EF4-FFF2-40B4-BE49-F238E27FC236}">
                <a16:creationId xmlns:a16="http://schemas.microsoft.com/office/drawing/2014/main" id="{5D70D2B1-3D4A-644E-8A05-795D72241D4F}"/>
              </a:ext>
            </a:extLst>
          </p:cNvPr>
          <p:cNvSpPr txBox="1"/>
          <p:nvPr/>
        </p:nvSpPr>
        <p:spPr>
          <a:xfrm>
            <a:off x="8672759" y="4659993"/>
            <a:ext cx="33538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指導蔡芸琤老師</a:t>
            </a:r>
            <a:r>
              <a:rPr lang="zh-TW" altLang="en-US" dirty="0"/>
              <a:t>：</a:t>
            </a:r>
            <a:r>
              <a:rPr lang="zh-CN" altLang="en-US" dirty="0"/>
              <a:t>蔡芸琤老師</a:t>
            </a:r>
            <a:endParaRPr lang="zh-TW" alt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611285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7" grpId="0"/>
      <p:bldP spid="18" grpId="0"/>
      <p:bldP spid="1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E28BBEF-3666-40E9-BF16-837881ABF97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階段性成果</a:t>
            </a:r>
            <a:r>
              <a:rPr lang="en-US" altLang="zh-CN" dirty="0"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——</a:t>
            </a:r>
            <a:r>
              <a:rPr lang="en-US" altLang="zh-CN" dirty="0" err="1"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QASet</a:t>
            </a:r>
            <a:endParaRPr lang="zh-CN" altLang="en-US" dirty="0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AF582EF-4B22-D146-A6A7-AD9B4F7ACC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50" y="1081204"/>
            <a:ext cx="11849100" cy="56769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142B359B-EA8F-C747-87AF-5B273DED8C46}"/>
              </a:ext>
            </a:extLst>
          </p:cNvPr>
          <p:cNvSpPr/>
          <p:nvPr/>
        </p:nvSpPr>
        <p:spPr>
          <a:xfrm>
            <a:off x="2152185" y="5832088"/>
            <a:ext cx="1795347" cy="3902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C11433A-B138-E44F-A5ED-F19E525BB899}"/>
              </a:ext>
            </a:extLst>
          </p:cNvPr>
          <p:cNvSpPr/>
          <p:nvPr/>
        </p:nvSpPr>
        <p:spPr>
          <a:xfrm>
            <a:off x="2152185" y="3066585"/>
            <a:ext cx="1795347" cy="1338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37812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Click="0" advTm="0">
        <p:random/>
      </p:transition>
    </mc:Choice>
    <mc:Fallback xmlns="">
      <p:transition spd="slow" advClick="0" advTm="0">
        <p:random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1">
            <a:extLst>
              <a:ext uri="{FF2B5EF4-FFF2-40B4-BE49-F238E27FC236}">
                <a16:creationId xmlns:a16="http://schemas.microsoft.com/office/drawing/2014/main" id="{A641F736-7046-8140-9E42-0D5F2D6B8A4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46582" y="378459"/>
            <a:ext cx="4718050" cy="563563"/>
          </a:xfrm>
        </p:spPr>
        <p:txBody>
          <a:bodyPr/>
          <a:lstStyle/>
          <a:p>
            <a:r>
              <a:rPr lang="zh-CN" altLang="en-US" dirty="0"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階段性成果</a:t>
            </a:r>
            <a:r>
              <a:rPr lang="en-US" altLang="zh-CN" dirty="0"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——</a:t>
            </a:r>
            <a:r>
              <a:rPr lang="en-US" altLang="zh-CN" dirty="0" err="1"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QASet</a:t>
            </a:r>
            <a:endParaRPr lang="zh-CN" altLang="en-US" dirty="0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B1E9C57-809C-BB44-9828-08CAD1067B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00" y="1086987"/>
            <a:ext cx="11861800" cy="568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619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Click="0" advTm="0">
        <p:random/>
      </p:transition>
    </mc:Choice>
    <mc:Fallback xmlns="">
      <p:transition spd="slow" advClick="0" advTm="0">
        <p:random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版面配置區 1">
            <a:extLst>
              <a:ext uri="{FF2B5EF4-FFF2-40B4-BE49-F238E27FC236}">
                <a16:creationId xmlns:a16="http://schemas.microsoft.com/office/drawing/2014/main" id="{1B63CB57-FEED-4F90-B7FB-41714D9466C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46581" y="378459"/>
            <a:ext cx="6156541" cy="563563"/>
          </a:xfrm>
        </p:spPr>
        <p:txBody>
          <a:bodyPr>
            <a:normAutofit fontScale="92500"/>
          </a:bodyPr>
          <a:lstStyle/>
          <a:p>
            <a:r>
              <a:rPr lang="zh-CN" altLang="en-US" dirty="0"/>
              <a:t>階段性成果</a:t>
            </a:r>
            <a:r>
              <a:rPr lang="en-US" altLang="zh-CN" dirty="0"/>
              <a:t>——</a:t>
            </a:r>
            <a:r>
              <a:rPr lang="zh-CN" altLang="en-US" dirty="0"/>
              <a:t>機器人局部驗證程式碼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7E636F69-2D49-48C8-92DC-8F949D2D8A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0719" y="1197448"/>
            <a:ext cx="9782908" cy="492584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D487EDD0-BA05-4BA3-9A2D-9A84010E3C34}"/>
              </a:ext>
            </a:extLst>
          </p:cNvPr>
          <p:cNvSpPr/>
          <p:nvPr/>
        </p:nvSpPr>
        <p:spPr>
          <a:xfrm>
            <a:off x="2309446" y="4718538"/>
            <a:ext cx="586154" cy="5275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99039F1-A27A-48BD-A452-F8FAF35D01D8}"/>
              </a:ext>
            </a:extLst>
          </p:cNvPr>
          <p:cNvSpPr/>
          <p:nvPr/>
        </p:nvSpPr>
        <p:spPr>
          <a:xfrm>
            <a:off x="2051538" y="2907323"/>
            <a:ext cx="1465385" cy="1758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765D5457-7FFD-4F19-AF97-B117F2FF0C24}"/>
              </a:ext>
            </a:extLst>
          </p:cNvPr>
          <p:cNvSpPr/>
          <p:nvPr/>
        </p:nvSpPr>
        <p:spPr>
          <a:xfrm>
            <a:off x="2379785" y="2633075"/>
            <a:ext cx="1998784" cy="2185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06B275A-3110-4145-A9EC-2B34F26E7B71}"/>
              </a:ext>
            </a:extLst>
          </p:cNvPr>
          <p:cNvSpPr/>
          <p:nvPr/>
        </p:nvSpPr>
        <p:spPr>
          <a:xfrm>
            <a:off x="3253154" y="2456783"/>
            <a:ext cx="1998784" cy="14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359CF62D-2B18-41D0-95BD-9D2C9A80A812}"/>
              </a:ext>
            </a:extLst>
          </p:cNvPr>
          <p:cNvSpPr/>
          <p:nvPr/>
        </p:nvSpPr>
        <p:spPr>
          <a:xfrm>
            <a:off x="3253154" y="1836302"/>
            <a:ext cx="1998784" cy="14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BF54C2CA-5A8D-4A1B-B5CF-76102F54EFC4}"/>
              </a:ext>
            </a:extLst>
          </p:cNvPr>
          <p:cNvSpPr/>
          <p:nvPr/>
        </p:nvSpPr>
        <p:spPr>
          <a:xfrm>
            <a:off x="2883876" y="1520200"/>
            <a:ext cx="1998784" cy="14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24AA1BE9-3C57-4C14-AE69-7CA2A1A57301}"/>
              </a:ext>
            </a:extLst>
          </p:cNvPr>
          <p:cNvSpPr/>
          <p:nvPr/>
        </p:nvSpPr>
        <p:spPr>
          <a:xfrm>
            <a:off x="3587261" y="1349770"/>
            <a:ext cx="1998784" cy="14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F6609553-052E-456A-9C27-119D3BE42946}"/>
              </a:ext>
            </a:extLst>
          </p:cNvPr>
          <p:cNvSpPr/>
          <p:nvPr/>
        </p:nvSpPr>
        <p:spPr>
          <a:xfrm>
            <a:off x="2379785" y="1998732"/>
            <a:ext cx="1998784" cy="14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91060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Click="0" advTm="0">
        <p:random/>
      </p:transition>
    </mc:Choice>
    <mc:Fallback xmlns="">
      <p:transition spd="slow" advClick="0" advTm="0">
        <p:random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1">
            <a:extLst>
              <a:ext uri="{FF2B5EF4-FFF2-40B4-BE49-F238E27FC236}">
                <a16:creationId xmlns:a16="http://schemas.microsoft.com/office/drawing/2014/main" id="{66C830E8-C56D-AC48-9F45-D5F476163B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46581" y="378459"/>
            <a:ext cx="6156541" cy="563563"/>
          </a:xfrm>
        </p:spPr>
        <p:txBody>
          <a:bodyPr>
            <a:normAutofit fontScale="92500"/>
          </a:bodyPr>
          <a:lstStyle/>
          <a:p>
            <a:r>
              <a:rPr lang="zh-CN" altLang="en-US" dirty="0"/>
              <a:t>階段性成果</a:t>
            </a:r>
            <a:r>
              <a:rPr lang="en-US" altLang="zh-CN" dirty="0"/>
              <a:t>——</a:t>
            </a:r>
            <a:r>
              <a:rPr lang="zh-CN" altLang="en-US" dirty="0"/>
              <a:t>機器人局部驗證程式碼</a:t>
            </a:r>
            <a:endParaRPr lang="zh-TW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0FE0AA0-FCBD-454E-A809-2D2DC7D66C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942022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202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Click="0" advTm="0">
        <p:random/>
      </p:transition>
    </mc:Choice>
    <mc:Fallback xmlns="">
      <p:transition spd="slow" advClick="0" advTm="0">
        <p:random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1">
            <a:extLst>
              <a:ext uri="{FF2B5EF4-FFF2-40B4-BE49-F238E27FC236}">
                <a16:creationId xmlns:a16="http://schemas.microsoft.com/office/drawing/2014/main" id="{2F3C5DD8-C92C-A740-9767-08AB4D7839F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46581" y="378459"/>
            <a:ext cx="6156541" cy="563563"/>
          </a:xfrm>
        </p:spPr>
        <p:txBody>
          <a:bodyPr>
            <a:normAutofit fontScale="92500"/>
          </a:bodyPr>
          <a:lstStyle/>
          <a:p>
            <a:r>
              <a:rPr lang="zh-CN" altLang="en-US" dirty="0"/>
              <a:t>階段性成果</a:t>
            </a:r>
            <a:r>
              <a:rPr lang="en-US" altLang="zh-CN" dirty="0"/>
              <a:t>——</a:t>
            </a:r>
            <a:r>
              <a:rPr lang="zh-CN" altLang="en-US" dirty="0"/>
              <a:t>機器人局部驗證程式碼</a:t>
            </a:r>
            <a:endParaRPr lang="zh-TW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A8DCFD4-D6E6-7243-A981-373FB892AD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958493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139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Click="0" advTm="0">
        <p:random/>
      </p:transition>
    </mc:Choice>
    <mc:Fallback xmlns="">
      <p:transition spd="slow" advClick="0" advTm="0">
        <p:random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zh-TW"/>
              <a:t>參考資料</a:t>
            </a:r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5114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85000" lnSpcReduction="10000"/>
          </a:bodyPr>
          <a:lstStyle/>
          <a:p>
            <a:pPr indent="-434329">
              <a:buSzPct val="100000"/>
              <a:buAutoNum type="arabicPeriod"/>
            </a:pPr>
            <a:r>
              <a:rPr lang="zh-TW"/>
              <a:t>專題整體架構</a:t>
            </a:r>
            <a:endParaRPr/>
          </a:p>
          <a:p>
            <a:pPr lvl="1" indent="-405543">
              <a:buSzPct val="100000"/>
              <a:buAutoNum type="alphaLcPeriod"/>
            </a:pPr>
            <a:r>
              <a:rPr lang="zh-TW"/>
              <a:t>https://zaoldyeck.medium.com/%E5%AF%A6%E6%88%B0%E7%AF%87-%E6%89%93%E9%80%A0%E4%BA%BA%E6%80%A7%E5%8C%96-telegram-bot-ed9bb5b8a6d9</a:t>
            </a:r>
            <a:endParaRPr/>
          </a:p>
          <a:p>
            <a:pPr indent="-434329">
              <a:buSzPct val="100000"/>
              <a:buAutoNum type="arabicPeriod"/>
            </a:pPr>
            <a:r>
              <a:rPr lang="zh-TW"/>
              <a:t>telegram教學</a:t>
            </a:r>
            <a:endParaRPr/>
          </a:p>
          <a:p>
            <a:pPr lvl="1" indent="-405543">
              <a:buSzPct val="100000"/>
              <a:buAutoNum type="alphaLcPeriod"/>
            </a:pPr>
            <a:r>
              <a:rPr lang="zh-TW" u="sng">
                <a:solidFill>
                  <a:schemeClr val="hlink"/>
                </a:solidFill>
                <a:hlinkClick r:id="rId3"/>
              </a:rPr>
              <a:t>https://herboratory.ai/telegram-chatbot-tutorial/</a:t>
            </a:r>
            <a:endParaRPr/>
          </a:p>
          <a:p>
            <a:pPr lvl="1" indent="-405543">
              <a:buSzPct val="100000"/>
              <a:buAutoNum type="alphaLcPeriod"/>
            </a:pPr>
            <a:r>
              <a:rPr lang="zh-TW"/>
              <a:t>https://hackmd.io/@truckski/HkgaMUc24?type=view</a:t>
            </a:r>
            <a:endParaRPr/>
          </a:p>
          <a:p>
            <a:pPr indent="-434329">
              <a:buSzPct val="100000"/>
              <a:buAutoNum type="arabicPeriod"/>
            </a:pPr>
            <a:r>
              <a:rPr lang="zh-TW"/>
              <a:t>telegram官方範例</a:t>
            </a:r>
            <a:endParaRPr/>
          </a:p>
          <a:p>
            <a:pPr lvl="1" indent="-405543">
              <a:buSzPct val="100000"/>
              <a:buAutoNum type="alphaLcPeriod"/>
            </a:pPr>
            <a:r>
              <a:rPr lang="zh-TW" u="sng">
                <a:solidFill>
                  <a:schemeClr val="hlink"/>
                </a:solidFill>
                <a:hlinkClick r:id="rId4"/>
              </a:rPr>
              <a:t>https://github.com/python-telegram-bot/python-telegram-bot/tree/master/examples</a:t>
            </a:r>
            <a:endParaRPr/>
          </a:p>
          <a:p>
            <a:pPr indent="-434329">
              <a:buSzPct val="100000"/>
              <a:buAutoNum type="arabicPeriod"/>
            </a:pPr>
            <a:r>
              <a:rPr lang="zh-TW"/>
              <a:t>telegram問答集範例</a:t>
            </a:r>
            <a:endParaRPr/>
          </a:p>
          <a:p>
            <a:pPr lvl="1" indent="-405543">
              <a:buSzPct val="100000"/>
              <a:buAutoNum type="alphaLcPeriod"/>
            </a:pPr>
            <a:r>
              <a:rPr lang="zh-TW" u="sng">
                <a:solidFill>
                  <a:schemeClr val="hlink"/>
                </a:solidFill>
                <a:hlinkClick r:id="rId5"/>
              </a:rPr>
              <a:t>https://pixnashpython.pixnet.net/blog/post/32391757-%E3%80%90telegram-api%E3%80%91python%E6%89%93%E9%80%A0telegrame%E6%A9%9F%E5%99%A8%E4%BA%BA%E6%89%8B%E6%8A%8A%E6%89%8B%E6%95%99</a:t>
            </a:r>
            <a:endParaRPr/>
          </a:p>
          <a:p>
            <a:pPr indent="-434329">
              <a:buSzPct val="100000"/>
              <a:buAutoNum type="arabicPeriod"/>
            </a:pPr>
            <a:r>
              <a:rPr lang="zh-TW"/>
              <a:t>telegram雲端佈建範例</a:t>
            </a:r>
            <a:endParaRPr/>
          </a:p>
          <a:p>
            <a:pPr lvl="1" indent="-405543">
              <a:buSzPct val="100000"/>
              <a:buAutoNum type="alphaLcPeriod"/>
            </a:pPr>
            <a:r>
              <a:rPr lang="zh-TW"/>
              <a:t>https://medium.com/%E8%AA%A4%E9%97%96%E6%95%B8%E6%93%9A%E5%8F%A2%E6%9E%97%E7%9A%84%E5%95%86%E7%AE%A1%E4%BA%BAzino/telegram%E8%81%8A%E5%A4%A9%E6%A9%9F%E5%99%A8%E4%BA%BA%E8%B6%85%E8%A9%B3%E7%B4%B0%E6%87%B6%E4%BA%BA%E5%8C%85-%E5%95%86%E7%AE%A1%E4%BA%BA%E9%83%BD%E7%9C%8B%E5%BE%97%E6%87%82-%E9%99%84python%E7%A8%8B%E5%BC%8F%E7%A2%BC-1ec81a91ce48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8">
            <a:extLst>
              <a:ext uri="{FF2B5EF4-FFF2-40B4-BE49-F238E27FC236}">
                <a16:creationId xmlns:a16="http://schemas.microsoft.com/office/drawing/2014/main" id="{ACC76A68-C346-4FC7-B162-B00B14B942C5}"/>
              </a:ext>
            </a:extLst>
          </p:cNvPr>
          <p:cNvSpPr txBox="1"/>
          <p:nvPr/>
        </p:nvSpPr>
        <p:spPr>
          <a:xfrm>
            <a:off x="4813933" y="2304289"/>
            <a:ext cx="5660263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>
              <a:defRPr/>
            </a:pPr>
            <a:r>
              <a:rPr lang="zh-CN" altLang="en-US" sz="6000" dirty="0">
                <a:solidFill>
                  <a:prstClr val="white">
                    <a:lumMod val="50000"/>
                  </a:prst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Arial" panose="020B0604020202020204" pitchFamily="34" charset="0"/>
              </a:rPr>
              <a:t>目前遇到的困難</a:t>
            </a:r>
          </a:p>
        </p:txBody>
      </p:sp>
      <p:sp>
        <p:nvSpPr>
          <p:cNvPr id="8" name="等腰三角形 7">
            <a:extLst>
              <a:ext uri="{FF2B5EF4-FFF2-40B4-BE49-F238E27FC236}">
                <a16:creationId xmlns:a16="http://schemas.microsoft.com/office/drawing/2014/main" id="{86F56B3D-B2D1-4019-9D75-F19BDB0CF59A}"/>
              </a:ext>
            </a:extLst>
          </p:cNvPr>
          <p:cNvSpPr/>
          <p:nvPr/>
        </p:nvSpPr>
        <p:spPr>
          <a:xfrm rot="3499475">
            <a:off x="2701610" y="3447127"/>
            <a:ext cx="338031" cy="150496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等腰三角形 8">
            <a:extLst>
              <a:ext uri="{FF2B5EF4-FFF2-40B4-BE49-F238E27FC236}">
                <a16:creationId xmlns:a16="http://schemas.microsoft.com/office/drawing/2014/main" id="{7A7DC7F2-08D0-4E33-8575-411A72956181}"/>
              </a:ext>
            </a:extLst>
          </p:cNvPr>
          <p:cNvSpPr/>
          <p:nvPr/>
        </p:nvSpPr>
        <p:spPr>
          <a:xfrm rot="12254154">
            <a:off x="9594919" y="2275347"/>
            <a:ext cx="338031" cy="150496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菱形 9">
            <a:extLst>
              <a:ext uri="{FF2B5EF4-FFF2-40B4-BE49-F238E27FC236}">
                <a16:creationId xmlns:a16="http://schemas.microsoft.com/office/drawing/2014/main" id="{90DA9781-9406-40F5-BC5C-740C1D1DE6B9}"/>
              </a:ext>
            </a:extLst>
          </p:cNvPr>
          <p:cNvSpPr/>
          <p:nvPr/>
        </p:nvSpPr>
        <p:spPr>
          <a:xfrm>
            <a:off x="3155764" y="2056567"/>
            <a:ext cx="1392173" cy="1418774"/>
          </a:xfrm>
          <a:prstGeom prst="diamond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Impact" panose="020B080603090205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05</a:t>
            </a:r>
            <a:endParaRPr lang="zh-CN" altLang="en-US" sz="3600" b="1" dirty="0">
              <a:solidFill>
                <a:schemeClr val="bg1"/>
              </a:solidFill>
              <a:latin typeface="Impact" panose="020B080603090205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667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2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animScale>
                                      <p:cBhvr>
                                        <p:cTn id="19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20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21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22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8" grpId="0" animBg="1"/>
      <p:bldP spid="9" grpId="0" animBg="1"/>
      <p:bldP spid="10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10B60D5C-BC31-4FF7-AC37-1097C80760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目前遇到的困難</a:t>
            </a:r>
          </a:p>
        </p:txBody>
      </p:sp>
      <p:sp>
        <p:nvSpPr>
          <p:cNvPr id="3" name="Freeform 5">
            <a:extLst>
              <a:ext uri="{FF2B5EF4-FFF2-40B4-BE49-F238E27FC236}">
                <a16:creationId xmlns:a16="http://schemas.microsoft.com/office/drawing/2014/main" id="{E1C98B7F-0595-458A-A994-3BD490BC48A6}"/>
              </a:ext>
            </a:extLst>
          </p:cNvPr>
          <p:cNvSpPr>
            <a:spLocks noEditPoints="1"/>
          </p:cNvSpPr>
          <p:nvPr/>
        </p:nvSpPr>
        <p:spPr bwMode="auto">
          <a:xfrm>
            <a:off x="5824765" y="1800517"/>
            <a:ext cx="1057019" cy="3781434"/>
          </a:xfrm>
          <a:custGeom>
            <a:avLst/>
            <a:gdLst/>
            <a:ahLst/>
            <a:cxnLst>
              <a:cxn ang="0">
                <a:pos x="412" y="479"/>
              </a:cxn>
              <a:cxn ang="0">
                <a:pos x="399" y="421"/>
              </a:cxn>
              <a:cxn ang="0">
                <a:pos x="392" y="355"/>
              </a:cxn>
              <a:cxn ang="0">
                <a:pos x="357" y="279"/>
              </a:cxn>
              <a:cxn ang="0">
                <a:pos x="281" y="256"/>
              </a:cxn>
              <a:cxn ang="0">
                <a:pos x="221" y="259"/>
              </a:cxn>
              <a:cxn ang="0">
                <a:pos x="161" y="321"/>
              </a:cxn>
              <a:cxn ang="0">
                <a:pos x="176" y="286"/>
              </a:cxn>
              <a:cxn ang="0">
                <a:pos x="203" y="227"/>
              </a:cxn>
              <a:cxn ang="0">
                <a:pos x="223" y="177"/>
              </a:cxn>
              <a:cxn ang="0">
                <a:pos x="238" y="130"/>
              </a:cxn>
              <a:cxn ang="0">
                <a:pos x="233" y="56"/>
              </a:cxn>
              <a:cxn ang="0">
                <a:pos x="198" y="4"/>
              </a:cxn>
              <a:cxn ang="0">
                <a:pos x="113" y="26"/>
              </a:cxn>
              <a:cxn ang="0">
                <a:pos x="89" y="83"/>
              </a:cxn>
              <a:cxn ang="0">
                <a:pos x="86" y="122"/>
              </a:cxn>
              <a:cxn ang="0">
                <a:pos x="125" y="223"/>
              </a:cxn>
              <a:cxn ang="0">
                <a:pos x="138" y="275"/>
              </a:cxn>
              <a:cxn ang="0">
                <a:pos x="140" y="301"/>
              </a:cxn>
              <a:cxn ang="0">
                <a:pos x="105" y="399"/>
              </a:cxn>
              <a:cxn ang="0">
                <a:pos x="99" y="297"/>
              </a:cxn>
              <a:cxn ang="0">
                <a:pos x="131" y="238"/>
              </a:cxn>
              <a:cxn ang="0">
                <a:pos x="41" y="306"/>
              </a:cxn>
              <a:cxn ang="0">
                <a:pos x="26" y="444"/>
              </a:cxn>
              <a:cxn ang="0">
                <a:pos x="37" y="597"/>
              </a:cxn>
              <a:cxn ang="0">
                <a:pos x="34" y="684"/>
              </a:cxn>
              <a:cxn ang="0">
                <a:pos x="11" y="775"/>
              </a:cxn>
              <a:cxn ang="0">
                <a:pos x="7" y="820"/>
              </a:cxn>
              <a:cxn ang="0">
                <a:pos x="49" y="973"/>
              </a:cxn>
              <a:cxn ang="0">
                <a:pos x="74" y="1132"/>
              </a:cxn>
              <a:cxn ang="0">
                <a:pos x="80" y="1213"/>
              </a:cxn>
              <a:cxn ang="0">
                <a:pos x="80" y="1237"/>
              </a:cxn>
              <a:cxn ang="0">
                <a:pos x="91" y="1284"/>
              </a:cxn>
              <a:cxn ang="0">
                <a:pos x="64" y="1342"/>
              </a:cxn>
              <a:cxn ang="0">
                <a:pos x="27" y="1401"/>
              </a:cxn>
              <a:cxn ang="0">
                <a:pos x="50" y="1419"/>
              </a:cxn>
              <a:cxn ang="0">
                <a:pos x="104" y="1400"/>
              </a:cxn>
              <a:cxn ang="0">
                <a:pos x="134" y="1355"/>
              </a:cxn>
              <a:cxn ang="0">
                <a:pos x="166" y="1342"/>
              </a:cxn>
              <a:cxn ang="0">
                <a:pos x="178" y="1244"/>
              </a:cxn>
              <a:cxn ang="0">
                <a:pos x="180" y="1131"/>
              </a:cxn>
              <a:cxn ang="0">
                <a:pos x="178" y="969"/>
              </a:cxn>
              <a:cxn ang="0">
                <a:pos x="207" y="1113"/>
              </a:cxn>
              <a:cxn ang="0">
                <a:pos x="228" y="1194"/>
              </a:cxn>
              <a:cxn ang="0">
                <a:pos x="236" y="1282"/>
              </a:cxn>
              <a:cxn ang="0">
                <a:pos x="252" y="1370"/>
              </a:cxn>
              <a:cxn ang="0">
                <a:pos x="267" y="1398"/>
              </a:cxn>
              <a:cxn ang="0">
                <a:pos x="270" y="1440"/>
              </a:cxn>
              <a:cxn ang="0">
                <a:pos x="304" y="1514"/>
              </a:cxn>
              <a:cxn ang="0">
                <a:pos x="330" y="1519"/>
              </a:cxn>
              <a:cxn ang="0">
                <a:pos x="346" y="1455"/>
              </a:cxn>
              <a:cxn ang="0">
                <a:pos x="334" y="1376"/>
              </a:cxn>
              <a:cxn ang="0">
                <a:pos x="346" y="1250"/>
              </a:cxn>
              <a:cxn ang="0">
                <a:pos x="339" y="1176"/>
              </a:cxn>
              <a:cxn ang="0">
                <a:pos x="335" y="1108"/>
              </a:cxn>
              <a:cxn ang="0">
                <a:pos x="326" y="1045"/>
              </a:cxn>
              <a:cxn ang="0">
                <a:pos x="347" y="853"/>
              </a:cxn>
              <a:cxn ang="0">
                <a:pos x="379" y="802"/>
              </a:cxn>
              <a:cxn ang="0">
                <a:pos x="365" y="738"/>
              </a:cxn>
              <a:cxn ang="0">
                <a:pos x="376" y="695"/>
              </a:cxn>
              <a:cxn ang="0">
                <a:pos x="425" y="583"/>
              </a:cxn>
              <a:cxn ang="0">
                <a:pos x="420" y="530"/>
              </a:cxn>
              <a:cxn ang="0">
                <a:pos x="331" y="832"/>
              </a:cxn>
            </a:cxnLst>
            <a:rect l="0" t="0" r="r" b="b"/>
            <a:pathLst>
              <a:path w="425" h="1524">
                <a:moveTo>
                  <a:pt x="420" y="530"/>
                </a:moveTo>
                <a:lnTo>
                  <a:pt x="420" y="530"/>
                </a:lnTo>
                <a:lnTo>
                  <a:pt x="420" y="522"/>
                </a:lnTo>
                <a:lnTo>
                  <a:pt x="420" y="515"/>
                </a:lnTo>
                <a:lnTo>
                  <a:pt x="416" y="501"/>
                </a:lnTo>
                <a:lnTo>
                  <a:pt x="412" y="488"/>
                </a:lnTo>
                <a:lnTo>
                  <a:pt x="412" y="479"/>
                </a:lnTo>
                <a:lnTo>
                  <a:pt x="412" y="473"/>
                </a:lnTo>
                <a:lnTo>
                  <a:pt x="412" y="473"/>
                </a:lnTo>
                <a:lnTo>
                  <a:pt x="413" y="466"/>
                </a:lnTo>
                <a:lnTo>
                  <a:pt x="413" y="459"/>
                </a:lnTo>
                <a:lnTo>
                  <a:pt x="410" y="447"/>
                </a:lnTo>
                <a:lnTo>
                  <a:pt x="399" y="421"/>
                </a:lnTo>
                <a:lnTo>
                  <a:pt x="399" y="421"/>
                </a:lnTo>
                <a:lnTo>
                  <a:pt x="398" y="415"/>
                </a:lnTo>
                <a:lnTo>
                  <a:pt x="397" y="409"/>
                </a:lnTo>
                <a:lnTo>
                  <a:pt x="397" y="396"/>
                </a:lnTo>
                <a:lnTo>
                  <a:pt x="397" y="384"/>
                </a:lnTo>
                <a:lnTo>
                  <a:pt x="395" y="370"/>
                </a:lnTo>
                <a:lnTo>
                  <a:pt x="395" y="370"/>
                </a:lnTo>
                <a:lnTo>
                  <a:pt x="392" y="355"/>
                </a:lnTo>
                <a:lnTo>
                  <a:pt x="388" y="340"/>
                </a:lnTo>
                <a:lnTo>
                  <a:pt x="382" y="312"/>
                </a:lnTo>
                <a:lnTo>
                  <a:pt x="382" y="312"/>
                </a:lnTo>
                <a:lnTo>
                  <a:pt x="377" y="299"/>
                </a:lnTo>
                <a:lnTo>
                  <a:pt x="372" y="291"/>
                </a:lnTo>
                <a:lnTo>
                  <a:pt x="365" y="285"/>
                </a:lnTo>
                <a:lnTo>
                  <a:pt x="357" y="279"/>
                </a:lnTo>
                <a:lnTo>
                  <a:pt x="347" y="275"/>
                </a:lnTo>
                <a:lnTo>
                  <a:pt x="337" y="272"/>
                </a:lnTo>
                <a:lnTo>
                  <a:pt x="315" y="267"/>
                </a:lnTo>
                <a:lnTo>
                  <a:pt x="315" y="267"/>
                </a:lnTo>
                <a:lnTo>
                  <a:pt x="303" y="264"/>
                </a:lnTo>
                <a:lnTo>
                  <a:pt x="292" y="260"/>
                </a:lnTo>
                <a:lnTo>
                  <a:pt x="281" y="256"/>
                </a:lnTo>
                <a:lnTo>
                  <a:pt x="270" y="250"/>
                </a:lnTo>
                <a:lnTo>
                  <a:pt x="260" y="244"/>
                </a:lnTo>
                <a:lnTo>
                  <a:pt x="251" y="237"/>
                </a:lnTo>
                <a:lnTo>
                  <a:pt x="243" y="229"/>
                </a:lnTo>
                <a:lnTo>
                  <a:pt x="234" y="219"/>
                </a:lnTo>
                <a:lnTo>
                  <a:pt x="234" y="219"/>
                </a:lnTo>
                <a:lnTo>
                  <a:pt x="221" y="259"/>
                </a:lnTo>
                <a:lnTo>
                  <a:pt x="206" y="298"/>
                </a:lnTo>
                <a:lnTo>
                  <a:pt x="187" y="336"/>
                </a:lnTo>
                <a:lnTo>
                  <a:pt x="166" y="373"/>
                </a:lnTo>
                <a:lnTo>
                  <a:pt x="166" y="373"/>
                </a:lnTo>
                <a:lnTo>
                  <a:pt x="164" y="354"/>
                </a:lnTo>
                <a:lnTo>
                  <a:pt x="161" y="332"/>
                </a:lnTo>
                <a:lnTo>
                  <a:pt x="161" y="321"/>
                </a:lnTo>
                <a:lnTo>
                  <a:pt x="162" y="310"/>
                </a:lnTo>
                <a:lnTo>
                  <a:pt x="165" y="302"/>
                </a:lnTo>
                <a:lnTo>
                  <a:pt x="168" y="299"/>
                </a:lnTo>
                <a:lnTo>
                  <a:pt x="170" y="295"/>
                </a:lnTo>
                <a:lnTo>
                  <a:pt x="170" y="295"/>
                </a:lnTo>
                <a:lnTo>
                  <a:pt x="174" y="291"/>
                </a:lnTo>
                <a:lnTo>
                  <a:pt x="176" y="286"/>
                </a:lnTo>
                <a:lnTo>
                  <a:pt x="176" y="282"/>
                </a:lnTo>
                <a:lnTo>
                  <a:pt x="173" y="278"/>
                </a:lnTo>
                <a:lnTo>
                  <a:pt x="166" y="270"/>
                </a:lnTo>
                <a:lnTo>
                  <a:pt x="158" y="260"/>
                </a:lnTo>
                <a:lnTo>
                  <a:pt x="158" y="260"/>
                </a:lnTo>
                <a:lnTo>
                  <a:pt x="188" y="238"/>
                </a:lnTo>
                <a:lnTo>
                  <a:pt x="203" y="227"/>
                </a:lnTo>
                <a:lnTo>
                  <a:pt x="217" y="215"/>
                </a:lnTo>
                <a:lnTo>
                  <a:pt x="217" y="215"/>
                </a:lnTo>
                <a:lnTo>
                  <a:pt x="219" y="211"/>
                </a:lnTo>
                <a:lnTo>
                  <a:pt x="222" y="207"/>
                </a:lnTo>
                <a:lnTo>
                  <a:pt x="223" y="197"/>
                </a:lnTo>
                <a:lnTo>
                  <a:pt x="223" y="186"/>
                </a:lnTo>
                <a:lnTo>
                  <a:pt x="223" y="177"/>
                </a:lnTo>
                <a:lnTo>
                  <a:pt x="223" y="177"/>
                </a:lnTo>
                <a:lnTo>
                  <a:pt x="223" y="170"/>
                </a:lnTo>
                <a:lnTo>
                  <a:pt x="225" y="165"/>
                </a:lnTo>
                <a:lnTo>
                  <a:pt x="229" y="152"/>
                </a:lnTo>
                <a:lnTo>
                  <a:pt x="234" y="141"/>
                </a:lnTo>
                <a:lnTo>
                  <a:pt x="238" y="130"/>
                </a:lnTo>
                <a:lnTo>
                  <a:pt x="238" y="130"/>
                </a:lnTo>
                <a:lnTo>
                  <a:pt x="240" y="120"/>
                </a:lnTo>
                <a:lnTo>
                  <a:pt x="238" y="109"/>
                </a:lnTo>
                <a:lnTo>
                  <a:pt x="237" y="98"/>
                </a:lnTo>
                <a:lnTo>
                  <a:pt x="236" y="87"/>
                </a:lnTo>
                <a:lnTo>
                  <a:pt x="236" y="87"/>
                </a:lnTo>
                <a:lnTo>
                  <a:pt x="234" y="66"/>
                </a:lnTo>
                <a:lnTo>
                  <a:pt x="233" y="56"/>
                </a:lnTo>
                <a:lnTo>
                  <a:pt x="230" y="45"/>
                </a:lnTo>
                <a:lnTo>
                  <a:pt x="228" y="35"/>
                </a:lnTo>
                <a:lnTo>
                  <a:pt x="222" y="26"/>
                </a:lnTo>
                <a:lnTo>
                  <a:pt x="217" y="17"/>
                </a:lnTo>
                <a:lnTo>
                  <a:pt x="208" y="9"/>
                </a:lnTo>
                <a:lnTo>
                  <a:pt x="208" y="9"/>
                </a:lnTo>
                <a:lnTo>
                  <a:pt x="198" y="4"/>
                </a:lnTo>
                <a:lnTo>
                  <a:pt x="184" y="0"/>
                </a:lnTo>
                <a:lnTo>
                  <a:pt x="172" y="0"/>
                </a:lnTo>
                <a:lnTo>
                  <a:pt x="158" y="0"/>
                </a:lnTo>
                <a:lnTo>
                  <a:pt x="144" y="4"/>
                </a:lnTo>
                <a:lnTo>
                  <a:pt x="132" y="9"/>
                </a:lnTo>
                <a:lnTo>
                  <a:pt x="121" y="16"/>
                </a:lnTo>
                <a:lnTo>
                  <a:pt x="113" y="26"/>
                </a:lnTo>
                <a:lnTo>
                  <a:pt x="113" y="26"/>
                </a:lnTo>
                <a:lnTo>
                  <a:pt x="105" y="35"/>
                </a:lnTo>
                <a:lnTo>
                  <a:pt x="98" y="47"/>
                </a:lnTo>
                <a:lnTo>
                  <a:pt x="93" y="58"/>
                </a:lnTo>
                <a:lnTo>
                  <a:pt x="90" y="72"/>
                </a:lnTo>
                <a:lnTo>
                  <a:pt x="90" y="72"/>
                </a:lnTo>
                <a:lnTo>
                  <a:pt x="89" y="83"/>
                </a:lnTo>
                <a:lnTo>
                  <a:pt x="90" y="94"/>
                </a:lnTo>
                <a:lnTo>
                  <a:pt x="90" y="94"/>
                </a:lnTo>
                <a:lnTo>
                  <a:pt x="90" y="102"/>
                </a:lnTo>
                <a:lnTo>
                  <a:pt x="89" y="109"/>
                </a:lnTo>
                <a:lnTo>
                  <a:pt x="87" y="115"/>
                </a:lnTo>
                <a:lnTo>
                  <a:pt x="86" y="122"/>
                </a:lnTo>
                <a:lnTo>
                  <a:pt x="86" y="122"/>
                </a:lnTo>
                <a:lnTo>
                  <a:pt x="87" y="136"/>
                </a:lnTo>
                <a:lnTo>
                  <a:pt x="90" y="150"/>
                </a:lnTo>
                <a:lnTo>
                  <a:pt x="94" y="162"/>
                </a:lnTo>
                <a:lnTo>
                  <a:pt x="99" y="174"/>
                </a:lnTo>
                <a:lnTo>
                  <a:pt x="113" y="199"/>
                </a:lnTo>
                <a:lnTo>
                  <a:pt x="125" y="223"/>
                </a:lnTo>
                <a:lnTo>
                  <a:pt x="125" y="223"/>
                </a:lnTo>
                <a:lnTo>
                  <a:pt x="135" y="241"/>
                </a:lnTo>
                <a:lnTo>
                  <a:pt x="142" y="259"/>
                </a:lnTo>
                <a:lnTo>
                  <a:pt x="142" y="259"/>
                </a:lnTo>
                <a:lnTo>
                  <a:pt x="143" y="263"/>
                </a:lnTo>
                <a:lnTo>
                  <a:pt x="143" y="265"/>
                </a:lnTo>
                <a:lnTo>
                  <a:pt x="140" y="271"/>
                </a:lnTo>
                <a:lnTo>
                  <a:pt x="138" y="275"/>
                </a:lnTo>
                <a:lnTo>
                  <a:pt x="136" y="279"/>
                </a:lnTo>
                <a:lnTo>
                  <a:pt x="136" y="282"/>
                </a:lnTo>
                <a:lnTo>
                  <a:pt x="136" y="282"/>
                </a:lnTo>
                <a:lnTo>
                  <a:pt x="140" y="291"/>
                </a:lnTo>
                <a:lnTo>
                  <a:pt x="140" y="297"/>
                </a:lnTo>
                <a:lnTo>
                  <a:pt x="140" y="301"/>
                </a:lnTo>
                <a:lnTo>
                  <a:pt x="140" y="301"/>
                </a:lnTo>
                <a:lnTo>
                  <a:pt x="138" y="305"/>
                </a:lnTo>
                <a:lnTo>
                  <a:pt x="134" y="308"/>
                </a:lnTo>
                <a:lnTo>
                  <a:pt x="128" y="312"/>
                </a:lnTo>
                <a:lnTo>
                  <a:pt x="127" y="313"/>
                </a:lnTo>
                <a:lnTo>
                  <a:pt x="125" y="316"/>
                </a:lnTo>
                <a:lnTo>
                  <a:pt x="125" y="316"/>
                </a:lnTo>
                <a:lnTo>
                  <a:pt x="105" y="399"/>
                </a:lnTo>
                <a:lnTo>
                  <a:pt x="105" y="399"/>
                </a:lnTo>
                <a:lnTo>
                  <a:pt x="101" y="376"/>
                </a:lnTo>
                <a:lnTo>
                  <a:pt x="98" y="353"/>
                </a:lnTo>
                <a:lnTo>
                  <a:pt x="98" y="329"/>
                </a:lnTo>
                <a:lnTo>
                  <a:pt x="98" y="308"/>
                </a:lnTo>
                <a:lnTo>
                  <a:pt x="98" y="308"/>
                </a:lnTo>
                <a:lnTo>
                  <a:pt x="99" y="297"/>
                </a:lnTo>
                <a:lnTo>
                  <a:pt x="101" y="287"/>
                </a:lnTo>
                <a:lnTo>
                  <a:pt x="104" y="279"/>
                </a:lnTo>
                <a:lnTo>
                  <a:pt x="109" y="270"/>
                </a:lnTo>
                <a:lnTo>
                  <a:pt x="109" y="270"/>
                </a:lnTo>
                <a:lnTo>
                  <a:pt x="121" y="255"/>
                </a:lnTo>
                <a:lnTo>
                  <a:pt x="127" y="246"/>
                </a:lnTo>
                <a:lnTo>
                  <a:pt x="131" y="238"/>
                </a:lnTo>
                <a:lnTo>
                  <a:pt x="131" y="238"/>
                </a:lnTo>
                <a:lnTo>
                  <a:pt x="113" y="252"/>
                </a:lnTo>
                <a:lnTo>
                  <a:pt x="95" y="267"/>
                </a:lnTo>
                <a:lnTo>
                  <a:pt x="57" y="293"/>
                </a:lnTo>
                <a:lnTo>
                  <a:pt x="57" y="293"/>
                </a:lnTo>
                <a:lnTo>
                  <a:pt x="46" y="302"/>
                </a:lnTo>
                <a:lnTo>
                  <a:pt x="41" y="306"/>
                </a:lnTo>
                <a:lnTo>
                  <a:pt x="38" y="312"/>
                </a:lnTo>
                <a:lnTo>
                  <a:pt x="35" y="317"/>
                </a:lnTo>
                <a:lnTo>
                  <a:pt x="34" y="324"/>
                </a:lnTo>
                <a:lnTo>
                  <a:pt x="31" y="339"/>
                </a:lnTo>
                <a:lnTo>
                  <a:pt x="31" y="339"/>
                </a:lnTo>
                <a:lnTo>
                  <a:pt x="29" y="391"/>
                </a:lnTo>
                <a:lnTo>
                  <a:pt x="26" y="444"/>
                </a:lnTo>
                <a:lnTo>
                  <a:pt x="26" y="470"/>
                </a:lnTo>
                <a:lnTo>
                  <a:pt x="26" y="497"/>
                </a:lnTo>
                <a:lnTo>
                  <a:pt x="27" y="523"/>
                </a:lnTo>
                <a:lnTo>
                  <a:pt x="31" y="549"/>
                </a:lnTo>
                <a:lnTo>
                  <a:pt x="31" y="549"/>
                </a:lnTo>
                <a:lnTo>
                  <a:pt x="34" y="573"/>
                </a:lnTo>
                <a:lnTo>
                  <a:pt x="37" y="597"/>
                </a:lnTo>
                <a:lnTo>
                  <a:pt x="38" y="621"/>
                </a:lnTo>
                <a:lnTo>
                  <a:pt x="38" y="633"/>
                </a:lnTo>
                <a:lnTo>
                  <a:pt x="37" y="646"/>
                </a:lnTo>
                <a:lnTo>
                  <a:pt x="37" y="646"/>
                </a:lnTo>
                <a:lnTo>
                  <a:pt x="33" y="665"/>
                </a:lnTo>
                <a:lnTo>
                  <a:pt x="31" y="673"/>
                </a:lnTo>
                <a:lnTo>
                  <a:pt x="34" y="684"/>
                </a:lnTo>
                <a:lnTo>
                  <a:pt x="34" y="684"/>
                </a:lnTo>
                <a:lnTo>
                  <a:pt x="34" y="688"/>
                </a:lnTo>
                <a:lnTo>
                  <a:pt x="34" y="693"/>
                </a:lnTo>
                <a:lnTo>
                  <a:pt x="31" y="706"/>
                </a:lnTo>
                <a:lnTo>
                  <a:pt x="24" y="728"/>
                </a:lnTo>
                <a:lnTo>
                  <a:pt x="24" y="728"/>
                </a:lnTo>
                <a:lnTo>
                  <a:pt x="11" y="775"/>
                </a:lnTo>
                <a:lnTo>
                  <a:pt x="11" y="775"/>
                </a:lnTo>
                <a:lnTo>
                  <a:pt x="4" y="794"/>
                </a:lnTo>
                <a:lnTo>
                  <a:pt x="1" y="804"/>
                </a:lnTo>
                <a:lnTo>
                  <a:pt x="0" y="812"/>
                </a:lnTo>
                <a:lnTo>
                  <a:pt x="0" y="812"/>
                </a:lnTo>
                <a:lnTo>
                  <a:pt x="3" y="817"/>
                </a:lnTo>
                <a:lnTo>
                  <a:pt x="7" y="820"/>
                </a:lnTo>
                <a:lnTo>
                  <a:pt x="12" y="822"/>
                </a:lnTo>
                <a:lnTo>
                  <a:pt x="19" y="822"/>
                </a:lnTo>
                <a:lnTo>
                  <a:pt x="31" y="819"/>
                </a:lnTo>
                <a:lnTo>
                  <a:pt x="41" y="816"/>
                </a:lnTo>
                <a:lnTo>
                  <a:pt x="41" y="816"/>
                </a:lnTo>
                <a:lnTo>
                  <a:pt x="46" y="920"/>
                </a:lnTo>
                <a:lnTo>
                  <a:pt x="49" y="973"/>
                </a:lnTo>
                <a:lnTo>
                  <a:pt x="53" y="1025"/>
                </a:lnTo>
                <a:lnTo>
                  <a:pt x="53" y="1025"/>
                </a:lnTo>
                <a:lnTo>
                  <a:pt x="57" y="1046"/>
                </a:lnTo>
                <a:lnTo>
                  <a:pt x="61" y="1068"/>
                </a:lnTo>
                <a:lnTo>
                  <a:pt x="71" y="1113"/>
                </a:lnTo>
                <a:lnTo>
                  <a:pt x="71" y="1113"/>
                </a:lnTo>
                <a:lnTo>
                  <a:pt x="74" y="1132"/>
                </a:lnTo>
                <a:lnTo>
                  <a:pt x="75" y="1151"/>
                </a:lnTo>
                <a:lnTo>
                  <a:pt x="75" y="1191"/>
                </a:lnTo>
                <a:lnTo>
                  <a:pt x="75" y="1191"/>
                </a:lnTo>
                <a:lnTo>
                  <a:pt x="76" y="1202"/>
                </a:lnTo>
                <a:lnTo>
                  <a:pt x="78" y="1209"/>
                </a:lnTo>
                <a:lnTo>
                  <a:pt x="80" y="1213"/>
                </a:lnTo>
                <a:lnTo>
                  <a:pt x="80" y="1213"/>
                </a:lnTo>
                <a:lnTo>
                  <a:pt x="82" y="1215"/>
                </a:lnTo>
                <a:lnTo>
                  <a:pt x="83" y="1218"/>
                </a:lnTo>
                <a:lnTo>
                  <a:pt x="82" y="1224"/>
                </a:lnTo>
                <a:lnTo>
                  <a:pt x="79" y="1228"/>
                </a:lnTo>
                <a:lnTo>
                  <a:pt x="79" y="1233"/>
                </a:lnTo>
                <a:lnTo>
                  <a:pt x="79" y="1233"/>
                </a:lnTo>
                <a:lnTo>
                  <a:pt x="80" y="1237"/>
                </a:lnTo>
                <a:lnTo>
                  <a:pt x="83" y="1241"/>
                </a:lnTo>
                <a:lnTo>
                  <a:pt x="89" y="1248"/>
                </a:lnTo>
                <a:lnTo>
                  <a:pt x="93" y="1256"/>
                </a:lnTo>
                <a:lnTo>
                  <a:pt x="94" y="1260"/>
                </a:lnTo>
                <a:lnTo>
                  <a:pt x="94" y="1266"/>
                </a:lnTo>
                <a:lnTo>
                  <a:pt x="94" y="1266"/>
                </a:lnTo>
                <a:lnTo>
                  <a:pt x="91" y="1284"/>
                </a:lnTo>
                <a:lnTo>
                  <a:pt x="89" y="1301"/>
                </a:lnTo>
                <a:lnTo>
                  <a:pt x="89" y="1301"/>
                </a:lnTo>
                <a:lnTo>
                  <a:pt x="87" y="1311"/>
                </a:lnTo>
                <a:lnTo>
                  <a:pt x="84" y="1319"/>
                </a:lnTo>
                <a:lnTo>
                  <a:pt x="82" y="1326"/>
                </a:lnTo>
                <a:lnTo>
                  <a:pt x="76" y="1331"/>
                </a:lnTo>
                <a:lnTo>
                  <a:pt x="64" y="1342"/>
                </a:lnTo>
                <a:lnTo>
                  <a:pt x="52" y="1355"/>
                </a:lnTo>
                <a:lnTo>
                  <a:pt x="52" y="1355"/>
                </a:lnTo>
                <a:lnTo>
                  <a:pt x="41" y="1367"/>
                </a:lnTo>
                <a:lnTo>
                  <a:pt x="35" y="1375"/>
                </a:lnTo>
                <a:lnTo>
                  <a:pt x="31" y="1385"/>
                </a:lnTo>
                <a:lnTo>
                  <a:pt x="27" y="1393"/>
                </a:lnTo>
                <a:lnTo>
                  <a:pt x="27" y="1401"/>
                </a:lnTo>
                <a:lnTo>
                  <a:pt x="29" y="1405"/>
                </a:lnTo>
                <a:lnTo>
                  <a:pt x="30" y="1409"/>
                </a:lnTo>
                <a:lnTo>
                  <a:pt x="33" y="1412"/>
                </a:lnTo>
                <a:lnTo>
                  <a:pt x="37" y="1415"/>
                </a:lnTo>
                <a:lnTo>
                  <a:pt x="37" y="1415"/>
                </a:lnTo>
                <a:lnTo>
                  <a:pt x="44" y="1417"/>
                </a:lnTo>
                <a:lnTo>
                  <a:pt x="50" y="1419"/>
                </a:lnTo>
                <a:lnTo>
                  <a:pt x="57" y="1419"/>
                </a:lnTo>
                <a:lnTo>
                  <a:pt x="65" y="1417"/>
                </a:lnTo>
                <a:lnTo>
                  <a:pt x="80" y="1415"/>
                </a:lnTo>
                <a:lnTo>
                  <a:pt x="93" y="1409"/>
                </a:lnTo>
                <a:lnTo>
                  <a:pt x="93" y="1409"/>
                </a:lnTo>
                <a:lnTo>
                  <a:pt x="98" y="1405"/>
                </a:lnTo>
                <a:lnTo>
                  <a:pt x="104" y="1400"/>
                </a:lnTo>
                <a:lnTo>
                  <a:pt x="108" y="1394"/>
                </a:lnTo>
                <a:lnTo>
                  <a:pt x="110" y="1389"/>
                </a:lnTo>
                <a:lnTo>
                  <a:pt x="116" y="1375"/>
                </a:lnTo>
                <a:lnTo>
                  <a:pt x="123" y="1363"/>
                </a:lnTo>
                <a:lnTo>
                  <a:pt x="123" y="1363"/>
                </a:lnTo>
                <a:lnTo>
                  <a:pt x="128" y="1357"/>
                </a:lnTo>
                <a:lnTo>
                  <a:pt x="134" y="1355"/>
                </a:lnTo>
                <a:lnTo>
                  <a:pt x="139" y="1353"/>
                </a:lnTo>
                <a:lnTo>
                  <a:pt x="146" y="1353"/>
                </a:lnTo>
                <a:lnTo>
                  <a:pt x="151" y="1353"/>
                </a:lnTo>
                <a:lnTo>
                  <a:pt x="157" y="1352"/>
                </a:lnTo>
                <a:lnTo>
                  <a:pt x="161" y="1348"/>
                </a:lnTo>
                <a:lnTo>
                  <a:pt x="166" y="1342"/>
                </a:lnTo>
                <a:lnTo>
                  <a:pt x="166" y="1342"/>
                </a:lnTo>
                <a:lnTo>
                  <a:pt x="173" y="1327"/>
                </a:lnTo>
                <a:lnTo>
                  <a:pt x="177" y="1311"/>
                </a:lnTo>
                <a:lnTo>
                  <a:pt x="178" y="1293"/>
                </a:lnTo>
                <a:lnTo>
                  <a:pt x="180" y="1278"/>
                </a:lnTo>
                <a:lnTo>
                  <a:pt x="180" y="1278"/>
                </a:lnTo>
                <a:lnTo>
                  <a:pt x="180" y="1260"/>
                </a:lnTo>
                <a:lnTo>
                  <a:pt x="178" y="1244"/>
                </a:lnTo>
                <a:lnTo>
                  <a:pt x="176" y="1210"/>
                </a:lnTo>
                <a:lnTo>
                  <a:pt x="176" y="1210"/>
                </a:lnTo>
                <a:lnTo>
                  <a:pt x="174" y="1199"/>
                </a:lnTo>
                <a:lnTo>
                  <a:pt x="176" y="1187"/>
                </a:lnTo>
                <a:lnTo>
                  <a:pt x="178" y="1165"/>
                </a:lnTo>
                <a:lnTo>
                  <a:pt x="180" y="1143"/>
                </a:lnTo>
                <a:lnTo>
                  <a:pt x="180" y="1131"/>
                </a:lnTo>
                <a:lnTo>
                  <a:pt x="178" y="1120"/>
                </a:lnTo>
                <a:lnTo>
                  <a:pt x="178" y="1120"/>
                </a:lnTo>
                <a:lnTo>
                  <a:pt x="176" y="1096"/>
                </a:lnTo>
                <a:lnTo>
                  <a:pt x="173" y="1071"/>
                </a:lnTo>
                <a:lnTo>
                  <a:pt x="173" y="1045"/>
                </a:lnTo>
                <a:lnTo>
                  <a:pt x="174" y="1019"/>
                </a:lnTo>
                <a:lnTo>
                  <a:pt x="178" y="969"/>
                </a:lnTo>
                <a:lnTo>
                  <a:pt x="184" y="920"/>
                </a:lnTo>
                <a:lnTo>
                  <a:pt x="184" y="920"/>
                </a:lnTo>
                <a:lnTo>
                  <a:pt x="192" y="967"/>
                </a:lnTo>
                <a:lnTo>
                  <a:pt x="199" y="1015"/>
                </a:lnTo>
                <a:lnTo>
                  <a:pt x="204" y="1064"/>
                </a:lnTo>
                <a:lnTo>
                  <a:pt x="207" y="1113"/>
                </a:lnTo>
                <a:lnTo>
                  <a:pt x="207" y="1113"/>
                </a:lnTo>
                <a:lnTo>
                  <a:pt x="208" y="1124"/>
                </a:lnTo>
                <a:lnTo>
                  <a:pt x="211" y="1134"/>
                </a:lnTo>
                <a:lnTo>
                  <a:pt x="218" y="1153"/>
                </a:lnTo>
                <a:lnTo>
                  <a:pt x="225" y="1173"/>
                </a:lnTo>
                <a:lnTo>
                  <a:pt x="228" y="1183"/>
                </a:lnTo>
                <a:lnTo>
                  <a:pt x="228" y="1194"/>
                </a:lnTo>
                <a:lnTo>
                  <a:pt x="228" y="1194"/>
                </a:lnTo>
                <a:lnTo>
                  <a:pt x="228" y="1215"/>
                </a:lnTo>
                <a:lnTo>
                  <a:pt x="228" y="1226"/>
                </a:lnTo>
                <a:lnTo>
                  <a:pt x="230" y="1237"/>
                </a:lnTo>
                <a:lnTo>
                  <a:pt x="230" y="1237"/>
                </a:lnTo>
                <a:lnTo>
                  <a:pt x="234" y="1259"/>
                </a:lnTo>
                <a:lnTo>
                  <a:pt x="236" y="1270"/>
                </a:lnTo>
                <a:lnTo>
                  <a:pt x="236" y="1282"/>
                </a:lnTo>
                <a:lnTo>
                  <a:pt x="236" y="1282"/>
                </a:lnTo>
                <a:lnTo>
                  <a:pt x="236" y="1305"/>
                </a:lnTo>
                <a:lnTo>
                  <a:pt x="237" y="1327"/>
                </a:lnTo>
                <a:lnTo>
                  <a:pt x="240" y="1338"/>
                </a:lnTo>
                <a:lnTo>
                  <a:pt x="243" y="1348"/>
                </a:lnTo>
                <a:lnTo>
                  <a:pt x="247" y="1359"/>
                </a:lnTo>
                <a:lnTo>
                  <a:pt x="252" y="1370"/>
                </a:lnTo>
                <a:lnTo>
                  <a:pt x="252" y="1370"/>
                </a:lnTo>
                <a:lnTo>
                  <a:pt x="258" y="1379"/>
                </a:lnTo>
                <a:lnTo>
                  <a:pt x="264" y="1389"/>
                </a:lnTo>
                <a:lnTo>
                  <a:pt x="264" y="1389"/>
                </a:lnTo>
                <a:lnTo>
                  <a:pt x="267" y="1394"/>
                </a:lnTo>
                <a:lnTo>
                  <a:pt x="268" y="1397"/>
                </a:lnTo>
                <a:lnTo>
                  <a:pt x="267" y="1398"/>
                </a:lnTo>
                <a:lnTo>
                  <a:pt x="266" y="1404"/>
                </a:lnTo>
                <a:lnTo>
                  <a:pt x="266" y="1404"/>
                </a:lnTo>
                <a:lnTo>
                  <a:pt x="266" y="1413"/>
                </a:lnTo>
                <a:lnTo>
                  <a:pt x="267" y="1423"/>
                </a:lnTo>
                <a:lnTo>
                  <a:pt x="268" y="1431"/>
                </a:lnTo>
                <a:lnTo>
                  <a:pt x="270" y="1440"/>
                </a:lnTo>
                <a:lnTo>
                  <a:pt x="270" y="1440"/>
                </a:lnTo>
                <a:lnTo>
                  <a:pt x="271" y="1457"/>
                </a:lnTo>
                <a:lnTo>
                  <a:pt x="274" y="1469"/>
                </a:lnTo>
                <a:lnTo>
                  <a:pt x="279" y="1483"/>
                </a:lnTo>
                <a:lnTo>
                  <a:pt x="288" y="1495"/>
                </a:lnTo>
                <a:lnTo>
                  <a:pt x="288" y="1495"/>
                </a:lnTo>
                <a:lnTo>
                  <a:pt x="294" y="1504"/>
                </a:lnTo>
                <a:lnTo>
                  <a:pt x="304" y="1514"/>
                </a:lnTo>
                <a:lnTo>
                  <a:pt x="308" y="1518"/>
                </a:lnTo>
                <a:lnTo>
                  <a:pt x="313" y="1521"/>
                </a:lnTo>
                <a:lnTo>
                  <a:pt x="319" y="1524"/>
                </a:lnTo>
                <a:lnTo>
                  <a:pt x="324" y="1524"/>
                </a:lnTo>
                <a:lnTo>
                  <a:pt x="324" y="1524"/>
                </a:lnTo>
                <a:lnTo>
                  <a:pt x="327" y="1522"/>
                </a:lnTo>
                <a:lnTo>
                  <a:pt x="330" y="1519"/>
                </a:lnTo>
                <a:lnTo>
                  <a:pt x="335" y="1513"/>
                </a:lnTo>
                <a:lnTo>
                  <a:pt x="342" y="1498"/>
                </a:lnTo>
                <a:lnTo>
                  <a:pt x="342" y="1498"/>
                </a:lnTo>
                <a:lnTo>
                  <a:pt x="345" y="1488"/>
                </a:lnTo>
                <a:lnTo>
                  <a:pt x="347" y="1477"/>
                </a:lnTo>
                <a:lnTo>
                  <a:pt x="347" y="1466"/>
                </a:lnTo>
                <a:lnTo>
                  <a:pt x="346" y="1455"/>
                </a:lnTo>
                <a:lnTo>
                  <a:pt x="346" y="1455"/>
                </a:lnTo>
                <a:lnTo>
                  <a:pt x="341" y="1435"/>
                </a:lnTo>
                <a:lnTo>
                  <a:pt x="335" y="1416"/>
                </a:lnTo>
                <a:lnTo>
                  <a:pt x="334" y="1406"/>
                </a:lnTo>
                <a:lnTo>
                  <a:pt x="332" y="1397"/>
                </a:lnTo>
                <a:lnTo>
                  <a:pt x="332" y="1387"/>
                </a:lnTo>
                <a:lnTo>
                  <a:pt x="334" y="1376"/>
                </a:lnTo>
                <a:lnTo>
                  <a:pt x="334" y="1376"/>
                </a:lnTo>
                <a:lnTo>
                  <a:pt x="339" y="1355"/>
                </a:lnTo>
                <a:lnTo>
                  <a:pt x="342" y="1334"/>
                </a:lnTo>
                <a:lnTo>
                  <a:pt x="345" y="1312"/>
                </a:lnTo>
                <a:lnTo>
                  <a:pt x="346" y="1292"/>
                </a:lnTo>
                <a:lnTo>
                  <a:pt x="346" y="1271"/>
                </a:lnTo>
                <a:lnTo>
                  <a:pt x="346" y="1250"/>
                </a:lnTo>
                <a:lnTo>
                  <a:pt x="343" y="1229"/>
                </a:lnTo>
                <a:lnTo>
                  <a:pt x="339" y="1207"/>
                </a:lnTo>
                <a:lnTo>
                  <a:pt x="339" y="1207"/>
                </a:lnTo>
                <a:lnTo>
                  <a:pt x="338" y="1199"/>
                </a:lnTo>
                <a:lnTo>
                  <a:pt x="338" y="1192"/>
                </a:lnTo>
                <a:lnTo>
                  <a:pt x="339" y="1176"/>
                </a:lnTo>
                <a:lnTo>
                  <a:pt x="339" y="1176"/>
                </a:lnTo>
                <a:lnTo>
                  <a:pt x="339" y="1165"/>
                </a:lnTo>
                <a:lnTo>
                  <a:pt x="338" y="1153"/>
                </a:lnTo>
                <a:lnTo>
                  <a:pt x="337" y="1142"/>
                </a:lnTo>
                <a:lnTo>
                  <a:pt x="335" y="1131"/>
                </a:lnTo>
                <a:lnTo>
                  <a:pt x="335" y="1131"/>
                </a:lnTo>
                <a:lnTo>
                  <a:pt x="335" y="1120"/>
                </a:lnTo>
                <a:lnTo>
                  <a:pt x="335" y="1108"/>
                </a:lnTo>
                <a:lnTo>
                  <a:pt x="335" y="1097"/>
                </a:lnTo>
                <a:lnTo>
                  <a:pt x="332" y="1086"/>
                </a:lnTo>
                <a:lnTo>
                  <a:pt x="332" y="1086"/>
                </a:lnTo>
                <a:lnTo>
                  <a:pt x="327" y="1066"/>
                </a:lnTo>
                <a:lnTo>
                  <a:pt x="326" y="1056"/>
                </a:lnTo>
                <a:lnTo>
                  <a:pt x="326" y="1045"/>
                </a:lnTo>
                <a:lnTo>
                  <a:pt x="326" y="1045"/>
                </a:lnTo>
                <a:lnTo>
                  <a:pt x="327" y="832"/>
                </a:lnTo>
                <a:lnTo>
                  <a:pt x="327" y="832"/>
                </a:lnTo>
                <a:lnTo>
                  <a:pt x="331" y="832"/>
                </a:lnTo>
                <a:lnTo>
                  <a:pt x="334" y="834"/>
                </a:lnTo>
                <a:lnTo>
                  <a:pt x="341" y="838"/>
                </a:lnTo>
                <a:lnTo>
                  <a:pt x="345" y="845"/>
                </a:lnTo>
                <a:lnTo>
                  <a:pt x="347" y="853"/>
                </a:lnTo>
                <a:lnTo>
                  <a:pt x="347" y="853"/>
                </a:lnTo>
                <a:lnTo>
                  <a:pt x="356" y="845"/>
                </a:lnTo>
                <a:lnTo>
                  <a:pt x="362" y="838"/>
                </a:lnTo>
                <a:lnTo>
                  <a:pt x="368" y="830"/>
                </a:lnTo>
                <a:lnTo>
                  <a:pt x="373" y="822"/>
                </a:lnTo>
                <a:lnTo>
                  <a:pt x="376" y="812"/>
                </a:lnTo>
                <a:lnTo>
                  <a:pt x="379" y="802"/>
                </a:lnTo>
                <a:lnTo>
                  <a:pt x="380" y="792"/>
                </a:lnTo>
                <a:lnTo>
                  <a:pt x="379" y="781"/>
                </a:lnTo>
                <a:lnTo>
                  <a:pt x="379" y="781"/>
                </a:lnTo>
                <a:lnTo>
                  <a:pt x="377" y="770"/>
                </a:lnTo>
                <a:lnTo>
                  <a:pt x="373" y="759"/>
                </a:lnTo>
                <a:lnTo>
                  <a:pt x="369" y="749"/>
                </a:lnTo>
                <a:lnTo>
                  <a:pt x="365" y="738"/>
                </a:lnTo>
                <a:lnTo>
                  <a:pt x="365" y="738"/>
                </a:lnTo>
                <a:lnTo>
                  <a:pt x="365" y="732"/>
                </a:lnTo>
                <a:lnTo>
                  <a:pt x="364" y="726"/>
                </a:lnTo>
                <a:lnTo>
                  <a:pt x="367" y="715"/>
                </a:lnTo>
                <a:lnTo>
                  <a:pt x="371" y="706"/>
                </a:lnTo>
                <a:lnTo>
                  <a:pt x="376" y="695"/>
                </a:lnTo>
                <a:lnTo>
                  <a:pt x="376" y="695"/>
                </a:lnTo>
                <a:lnTo>
                  <a:pt x="387" y="676"/>
                </a:lnTo>
                <a:lnTo>
                  <a:pt x="397" y="655"/>
                </a:lnTo>
                <a:lnTo>
                  <a:pt x="407" y="633"/>
                </a:lnTo>
                <a:lnTo>
                  <a:pt x="416" y="613"/>
                </a:lnTo>
                <a:lnTo>
                  <a:pt x="416" y="613"/>
                </a:lnTo>
                <a:lnTo>
                  <a:pt x="422" y="593"/>
                </a:lnTo>
                <a:lnTo>
                  <a:pt x="425" y="583"/>
                </a:lnTo>
                <a:lnTo>
                  <a:pt x="425" y="572"/>
                </a:lnTo>
                <a:lnTo>
                  <a:pt x="425" y="572"/>
                </a:lnTo>
                <a:lnTo>
                  <a:pt x="424" y="561"/>
                </a:lnTo>
                <a:lnTo>
                  <a:pt x="421" y="550"/>
                </a:lnTo>
                <a:lnTo>
                  <a:pt x="420" y="541"/>
                </a:lnTo>
                <a:lnTo>
                  <a:pt x="420" y="530"/>
                </a:lnTo>
                <a:lnTo>
                  <a:pt x="420" y="530"/>
                </a:lnTo>
                <a:lnTo>
                  <a:pt x="420" y="531"/>
                </a:lnTo>
                <a:lnTo>
                  <a:pt x="420" y="530"/>
                </a:lnTo>
                <a:lnTo>
                  <a:pt x="420" y="530"/>
                </a:lnTo>
                <a:close/>
                <a:moveTo>
                  <a:pt x="327" y="832"/>
                </a:moveTo>
                <a:lnTo>
                  <a:pt x="327" y="832"/>
                </a:lnTo>
                <a:lnTo>
                  <a:pt x="331" y="832"/>
                </a:lnTo>
                <a:lnTo>
                  <a:pt x="331" y="832"/>
                </a:lnTo>
                <a:lnTo>
                  <a:pt x="332" y="832"/>
                </a:lnTo>
                <a:lnTo>
                  <a:pt x="327" y="832"/>
                </a:lnTo>
                <a:lnTo>
                  <a:pt x="327" y="832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4" name="Group 79">
            <a:extLst>
              <a:ext uri="{FF2B5EF4-FFF2-40B4-BE49-F238E27FC236}">
                <a16:creationId xmlns:a16="http://schemas.microsoft.com/office/drawing/2014/main" id="{10D313F2-3F9F-40E0-B3BF-FF4F4EEC507C}"/>
              </a:ext>
            </a:extLst>
          </p:cNvPr>
          <p:cNvGrpSpPr/>
          <p:nvPr/>
        </p:nvGrpSpPr>
        <p:grpSpPr>
          <a:xfrm>
            <a:off x="8645227" y="1904979"/>
            <a:ext cx="868443" cy="3602783"/>
            <a:chOff x="1858693" y="1193726"/>
            <a:chExt cx="593901" cy="2463832"/>
          </a:xfrm>
          <a:solidFill>
            <a:schemeClr val="accent1"/>
          </a:solidFill>
        </p:grpSpPr>
        <p:sp>
          <p:nvSpPr>
            <p:cNvPr id="5" name="Freeform 7">
              <a:extLst>
                <a:ext uri="{FF2B5EF4-FFF2-40B4-BE49-F238E27FC236}">
                  <a16:creationId xmlns:a16="http://schemas.microsoft.com/office/drawing/2014/main" id="{DD4D2138-4A47-484E-BD59-8E08481FB5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3535" y="1193726"/>
              <a:ext cx="295254" cy="363128"/>
            </a:xfrm>
            <a:custGeom>
              <a:avLst/>
              <a:gdLst/>
              <a:ahLst/>
              <a:cxnLst>
                <a:cxn ang="0">
                  <a:pos x="0" y="160"/>
                </a:cxn>
                <a:cxn ang="0">
                  <a:pos x="11" y="163"/>
                </a:cxn>
                <a:cxn ang="0">
                  <a:pos x="27" y="175"/>
                </a:cxn>
                <a:cxn ang="0">
                  <a:pos x="36" y="182"/>
                </a:cxn>
                <a:cxn ang="0">
                  <a:pos x="93" y="215"/>
                </a:cxn>
                <a:cxn ang="0">
                  <a:pos x="93" y="209"/>
                </a:cxn>
                <a:cxn ang="0">
                  <a:pos x="96" y="206"/>
                </a:cxn>
                <a:cxn ang="0">
                  <a:pos x="106" y="204"/>
                </a:cxn>
                <a:cxn ang="0">
                  <a:pos x="126" y="202"/>
                </a:cxn>
                <a:cxn ang="0">
                  <a:pos x="130" y="200"/>
                </a:cxn>
                <a:cxn ang="0">
                  <a:pos x="141" y="183"/>
                </a:cxn>
                <a:cxn ang="0">
                  <a:pos x="147" y="164"/>
                </a:cxn>
                <a:cxn ang="0">
                  <a:pos x="156" y="125"/>
                </a:cxn>
                <a:cxn ang="0">
                  <a:pos x="164" y="104"/>
                </a:cxn>
                <a:cxn ang="0">
                  <a:pos x="175" y="86"/>
                </a:cxn>
                <a:cxn ang="0">
                  <a:pos x="175" y="80"/>
                </a:cxn>
                <a:cxn ang="0">
                  <a:pos x="171" y="56"/>
                </a:cxn>
                <a:cxn ang="0">
                  <a:pos x="164" y="43"/>
                </a:cxn>
                <a:cxn ang="0">
                  <a:pos x="146" y="21"/>
                </a:cxn>
                <a:cxn ang="0">
                  <a:pos x="134" y="11"/>
                </a:cxn>
                <a:cxn ang="0">
                  <a:pos x="119" y="5"/>
                </a:cxn>
                <a:cxn ang="0">
                  <a:pos x="104" y="0"/>
                </a:cxn>
                <a:cxn ang="0">
                  <a:pos x="89" y="2"/>
                </a:cxn>
                <a:cxn ang="0">
                  <a:pos x="74" y="6"/>
                </a:cxn>
                <a:cxn ang="0">
                  <a:pos x="49" y="21"/>
                </a:cxn>
                <a:cxn ang="0">
                  <a:pos x="29" y="47"/>
                </a:cxn>
                <a:cxn ang="0">
                  <a:pos x="23" y="63"/>
                </a:cxn>
                <a:cxn ang="0">
                  <a:pos x="14" y="96"/>
                </a:cxn>
                <a:cxn ang="0">
                  <a:pos x="11" y="114"/>
                </a:cxn>
                <a:cxn ang="0">
                  <a:pos x="12" y="141"/>
                </a:cxn>
                <a:cxn ang="0">
                  <a:pos x="10" y="152"/>
                </a:cxn>
                <a:cxn ang="0">
                  <a:pos x="0" y="160"/>
                </a:cxn>
                <a:cxn ang="0">
                  <a:pos x="10" y="159"/>
                </a:cxn>
                <a:cxn ang="0">
                  <a:pos x="14" y="157"/>
                </a:cxn>
                <a:cxn ang="0">
                  <a:pos x="0" y="160"/>
                </a:cxn>
              </a:cxnLst>
              <a:rect l="0" t="0" r="r" b="b"/>
              <a:pathLst>
                <a:path w="175" h="215">
                  <a:moveTo>
                    <a:pt x="0" y="160"/>
                  </a:moveTo>
                  <a:lnTo>
                    <a:pt x="0" y="160"/>
                  </a:lnTo>
                  <a:lnTo>
                    <a:pt x="6" y="161"/>
                  </a:lnTo>
                  <a:lnTo>
                    <a:pt x="11" y="163"/>
                  </a:lnTo>
                  <a:lnTo>
                    <a:pt x="19" y="168"/>
                  </a:lnTo>
                  <a:lnTo>
                    <a:pt x="27" y="175"/>
                  </a:lnTo>
                  <a:lnTo>
                    <a:pt x="36" y="182"/>
                  </a:lnTo>
                  <a:lnTo>
                    <a:pt x="36" y="182"/>
                  </a:lnTo>
                  <a:lnTo>
                    <a:pt x="64" y="198"/>
                  </a:lnTo>
                  <a:lnTo>
                    <a:pt x="93" y="215"/>
                  </a:lnTo>
                  <a:lnTo>
                    <a:pt x="93" y="215"/>
                  </a:lnTo>
                  <a:lnTo>
                    <a:pt x="93" y="209"/>
                  </a:lnTo>
                  <a:lnTo>
                    <a:pt x="94" y="208"/>
                  </a:lnTo>
                  <a:lnTo>
                    <a:pt x="96" y="206"/>
                  </a:lnTo>
                  <a:lnTo>
                    <a:pt x="101" y="205"/>
                  </a:lnTo>
                  <a:lnTo>
                    <a:pt x="106" y="204"/>
                  </a:lnTo>
                  <a:lnTo>
                    <a:pt x="120" y="204"/>
                  </a:lnTo>
                  <a:lnTo>
                    <a:pt x="126" y="202"/>
                  </a:lnTo>
                  <a:lnTo>
                    <a:pt x="130" y="200"/>
                  </a:lnTo>
                  <a:lnTo>
                    <a:pt x="130" y="200"/>
                  </a:lnTo>
                  <a:lnTo>
                    <a:pt x="135" y="191"/>
                  </a:lnTo>
                  <a:lnTo>
                    <a:pt x="141" y="183"/>
                  </a:lnTo>
                  <a:lnTo>
                    <a:pt x="143" y="174"/>
                  </a:lnTo>
                  <a:lnTo>
                    <a:pt x="147" y="164"/>
                  </a:lnTo>
                  <a:lnTo>
                    <a:pt x="156" y="125"/>
                  </a:lnTo>
                  <a:lnTo>
                    <a:pt x="156" y="125"/>
                  </a:lnTo>
                  <a:lnTo>
                    <a:pt x="160" y="114"/>
                  </a:lnTo>
                  <a:lnTo>
                    <a:pt x="164" y="104"/>
                  </a:lnTo>
                  <a:lnTo>
                    <a:pt x="169" y="95"/>
                  </a:lnTo>
                  <a:lnTo>
                    <a:pt x="175" y="86"/>
                  </a:lnTo>
                  <a:lnTo>
                    <a:pt x="175" y="86"/>
                  </a:lnTo>
                  <a:lnTo>
                    <a:pt x="175" y="80"/>
                  </a:lnTo>
                  <a:lnTo>
                    <a:pt x="175" y="71"/>
                  </a:lnTo>
                  <a:lnTo>
                    <a:pt x="171" y="56"/>
                  </a:lnTo>
                  <a:lnTo>
                    <a:pt x="171" y="56"/>
                  </a:lnTo>
                  <a:lnTo>
                    <a:pt x="164" y="43"/>
                  </a:lnTo>
                  <a:lnTo>
                    <a:pt x="156" y="30"/>
                  </a:lnTo>
                  <a:lnTo>
                    <a:pt x="146" y="21"/>
                  </a:lnTo>
                  <a:lnTo>
                    <a:pt x="134" y="11"/>
                  </a:lnTo>
                  <a:lnTo>
                    <a:pt x="134" y="11"/>
                  </a:lnTo>
                  <a:lnTo>
                    <a:pt x="126" y="7"/>
                  </a:lnTo>
                  <a:lnTo>
                    <a:pt x="119" y="5"/>
                  </a:lnTo>
                  <a:lnTo>
                    <a:pt x="111" y="2"/>
                  </a:lnTo>
                  <a:lnTo>
                    <a:pt x="104" y="0"/>
                  </a:lnTo>
                  <a:lnTo>
                    <a:pt x="96" y="0"/>
                  </a:lnTo>
                  <a:lnTo>
                    <a:pt x="89" y="2"/>
                  </a:lnTo>
                  <a:lnTo>
                    <a:pt x="81" y="3"/>
                  </a:lnTo>
                  <a:lnTo>
                    <a:pt x="74" y="6"/>
                  </a:lnTo>
                  <a:lnTo>
                    <a:pt x="62" y="11"/>
                  </a:lnTo>
                  <a:lnTo>
                    <a:pt x="49" y="21"/>
                  </a:lnTo>
                  <a:lnTo>
                    <a:pt x="38" y="33"/>
                  </a:lnTo>
                  <a:lnTo>
                    <a:pt x="29" y="47"/>
                  </a:lnTo>
                  <a:lnTo>
                    <a:pt x="29" y="47"/>
                  </a:lnTo>
                  <a:lnTo>
                    <a:pt x="23" y="63"/>
                  </a:lnTo>
                  <a:lnTo>
                    <a:pt x="18" y="80"/>
                  </a:lnTo>
                  <a:lnTo>
                    <a:pt x="14" y="96"/>
                  </a:lnTo>
                  <a:lnTo>
                    <a:pt x="11" y="114"/>
                  </a:lnTo>
                  <a:lnTo>
                    <a:pt x="11" y="114"/>
                  </a:lnTo>
                  <a:lnTo>
                    <a:pt x="11" y="126"/>
                  </a:lnTo>
                  <a:lnTo>
                    <a:pt x="12" y="141"/>
                  </a:lnTo>
                  <a:lnTo>
                    <a:pt x="12" y="146"/>
                  </a:lnTo>
                  <a:lnTo>
                    <a:pt x="10" y="152"/>
                  </a:lnTo>
                  <a:lnTo>
                    <a:pt x="7" y="157"/>
                  </a:lnTo>
                  <a:lnTo>
                    <a:pt x="0" y="160"/>
                  </a:lnTo>
                  <a:lnTo>
                    <a:pt x="0" y="160"/>
                  </a:lnTo>
                  <a:lnTo>
                    <a:pt x="10" y="159"/>
                  </a:lnTo>
                  <a:lnTo>
                    <a:pt x="14" y="157"/>
                  </a:lnTo>
                  <a:lnTo>
                    <a:pt x="14" y="157"/>
                  </a:lnTo>
                  <a:lnTo>
                    <a:pt x="12" y="157"/>
                  </a:lnTo>
                  <a:lnTo>
                    <a:pt x="0" y="160"/>
                  </a:lnTo>
                  <a:lnTo>
                    <a:pt x="0" y="16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" name="Freeform 8">
              <a:extLst>
                <a:ext uri="{FF2B5EF4-FFF2-40B4-BE49-F238E27FC236}">
                  <a16:creationId xmlns:a16="http://schemas.microsoft.com/office/drawing/2014/main" id="{CB11715B-5762-4919-B985-585F19C51BF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8693" y="1526309"/>
              <a:ext cx="593901" cy="2131249"/>
            </a:xfrm>
            <a:custGeom>
              <a:avLst/>
              <a:gdLst/>
              <a:ahLst/>
              <a:cxnLst>
                <a:cxn ang="0">
                  <a:pos x="256" y="133"/>
                </a:cxn>
                <a:cxn ang="0">
                  <a:pos x="209" y="60"/>
                </a:cxn>
                <a:cxn ang="0">
                  <a:pos x="143" y="26"/>
                </a:cxn>
                <a:cxn ang="0">
                  <a:pos x="126" y="34"/>
                </a:cxn>
                <a:cxn ang="0">
                  <a:pos x="76" y="1"/>
                </a:cxn>
                <a:cxn ang="0">
                  <a:pos x="33" y="13"/>
                </a:cxn>
                <a:cxn ang="0">
                  <a:pos x="0" y="109"/>
                </a:cxn>
                <a:cxn ang="0">
                  <a:pos x="29" y="230"/>
                </a:cxn>
                <a:cxn ang="0">
                  <a:pos x="61" y="369"/>
                </a:cxn>
                <a:cxn ang="0">
                  <a:pos x="63" y="523"/>
                </a:cxn>
                <a:cxn ang="0">
                  <a:pos x="90" y="529"/>
                </a:cxn>
                <a:cxn ang="0">
                  <a:pos x="98" y="789"/>
                </a:cxn>
                <a:cxn ang="0">
                  <a:pos x="90" y="861"/>
                </a:cxn>
                <a:cxn ang="0">
                  <a:pos x="61" y="989"/>
                </a:cxn>
                <a:cxn ang="0">
                  <a:pos x="52" y="1096"/>
                </a:cxn>
                <a:cxn ang="0">
                  <a:pos x="41" y="1124"/>
                </a:cxn>
                <a:cxn ang="0">
                  <a:pos x="49" y="1148"/>
                </a:cxn>
                <a:cxn ang="0">
                  <a:pos x="45" y="1212"/>
                </a:cxn>
                <a:cxn ang="0">
                  <a:pos x="67" y="1228"/>
                </a:cxn>
                <a:cxn ang="0">
                  <a:pos x="98" y="1242"/>
                </a:cxn>
                <a:cxn ang="0">
                  <a:pos x="190" y="1257"/>
                </a:cxn>
                <a:cxn ang="0">
                  <a:pos x="241" y="1246"/>
                </a:cxn>
                <a:cxn ang="0">
                  <a:pos x="213" y="1210"/>
                </a:cxn>
                <a:cxn ang="0">
                  <a:pos x="168" y="1175"/>
                </a:cxn>
                <a:cxn ang="0">
                  <a:pos x="170" y="1137"/>
                </a:cxn>
                <a:cxn ang="0">
                  <a:pos x="210" y="1152"/>
                </a:cxn>
                <a:cxn ang="0">
                  <a:pos x="277" y="1150"/>
                </a:cxn>
                <a:cxn ang="0">
                  <a:pos x="292" y="1130"/>
                </a:cxn>
                <a:cxn ang="0">
                  <a:pos x="244" y="1113"/>
                </a:cxn>
                <a:cxn ang="0">
                  <a:pos x="205" y="1083"/>
                </a:cxn>
                <a:cxn ang="0">
                  <a:pos x="192" y="1059"/>
                </a:cxn>
                <a:cxn ang="0">
                  <a:pos x="190" y="1015"/>
                </a:cxn>
                <a:cxn ang="0">
                  <a:pos x="206" y="929"/>
                </a:cxn>
                <a:cxn ang="0">
                  <a:pos x="255" y="760"/>
                </a:cxn>
                <a:cxn ang="0">
                  <a:pos x="275" y="559"/>
                </a:cxn>
                <a:cxn ang="0">
                  <a:pos x="305" y="516"/>
                </a:cxn>
                <a:cxn ang="0">
                  <a:pos x="318" y="452"/>
                </a:cxn>
                <a:cxn ang="0">
                  <a:pos x="275" y="315"/>
                </a:cxn>
                <a:cxn ang="0">
                  <a:pos x="282" y="270"/>
                </a:cxn>
                <a:cxn ang="0">
                  <a:pos x="341" y="261"/>
                </a:cxn>
                <a:cxn ang="0">
                  <a:pos x="350" y="219"/>
                </a:cxn>
                <a:cxn ang="0">
                  <a:pos x="315" y="180"/>
                </a:cxn>
                <a:cxn ang="0">
                  <a:pos x="161" y="41"/>
                </a:cxn>
                <a:cxn ang="0">
                  <a:pos x="202" y="146"/>
                </a:cxn>
                <a:cxn ang="0">
                  <a:pos x="177" y="84"/>
                </a:cxn>
                <a:cxn ang="0">
                  <a:pos x="170" y="56"/>
                </a:cxn>
                <a:cxn ang="0">
                  <a:pos x="214" y="124"/>
                </a:cxn>
                <a:cxn ang="0">
                  <a:pos x="215" y="159"/>
                </a:cxn>
                <a:cxn ang="0">
                  <a:pos x="220" y="107"/>
                </a:cxn>
                <a:cxn ang="0">
                  <a:pos x="207" y="80"/>
                </a:cxn>
                <a:cxn ang="0">
                  <a:pos x="251" y="161"/>
                </a:cxn>
                <a:cxn ang="0">
                  <a:pos x="222" y="113"/>
                </a:cxn>
                <a:cxn ang="0">
                  <a:pos x="248" y="443"/>
                </a:cxn>
                <a:cxn ang="0">
                  <a:pos x="265" y="417"/>
                </a:cxn>
                <a:cxn ang="0">
                  <a:pos x="248" y="443"/>
                </a:cxn>
                <a:cxn ang="0">
                  <a:pos x="255" y="407"/>
                </a:cxn>
                <a:cxn ang="0">
                  <a:pos x="254" y="353"/>
                </a:cxn>
                <a:cxn ang="0">
                  <a:pos x="262" y="281"/>
                </a:cxn>
                <a:cxn ang="0">
                  <a:pos x="278" y="405"/>
                </a:cxn>
              </a:cxnLst>
              <a:rect l="0" t="0" r="r" b="b"/>
              <a:pathLst>
                <a:path w="350" h="1257">
                  <a:moveTo>
                    <a:pt x="315" y="180"/>
                  </a:moveTo>
                  <a:lnTo>
                    <a:pt x="315" y="180"/>
                  </a:lnTo>
                  <a:lnTo>
                    <a:pt x="297" y="169"/>
                  </a:lnTo>
                  <a:lnTo>
                    <a:pt x="280" y="157"/>
                  </a:lnTo>
                  <a:lnTo>
                    <a:pt x="271" y="150"/>
                  </a:lnTo>
                  <a:lnTo>
                    <a:pt x="263" y="142"/>
                  </a:lnTo>
                  <a:lnTo>
                    <a:pt x="256" y="133"/>
                  </a:lnTo>
                  <a:lnTo>
                    <a:pt x="251" y="124"/>
                  </a:lnTo>
                  <a:lnTo>
                    <a:pt x="251" y="124"/>
                  </a:lnTo>
                  <a:lnTo>
                    <a:pt x="241" y="105"/>
                  </a:lnTo>
                  <a:lnTo>
                    <a:pt x="230" y="84"/>
                  </a:lnTo>
                  <a:lnTo>
                    <a:pt x="225" y="75"/>
                  </a:lnTo>
                  <a:lnTo>
                    <a:pt x="217" y="67"/>
                  </a:lnTo>
                  <a:lnTo>
                    <a:pt x="209" y="60"/>
                  </a:lnTo>
                  <a:lnTo>
                    <a:pt x="199" y="54"/>
                  </a:lnTo>
                  <a:lnTo>
                    <a:pt x="199" y="54"/>
                  </a:lnTo>
                  <a:lnTo>
                    <a:pt x="175" y="41"/>
                  </a:lnTo>
                  <a:lnTo>
                    <a:pt x="150" y="27"/>
                  </a:lnTo>
                  <a:lnTo>
                    <a:pt x="150" y="27"/>
                  </a:lnTo>
                  <a:lnTo>
                    <a:pt x="146" y="26"/>
                  </a:lnTo>
                  <a:lnTo>
                    <a:pt x="143" y="26"/>
                  </a:lnTo>
                  <a:lnTo>
                    <a:pt x="142" y="27"/>
                  </a:lnTo>
                  <a:lnTo>
                    <a:pt x="139" y="30"/>
                  </a:lnTo>
                  <a:lnTo>
                    <a:pt x="136" y="34"/>
                  </a:lnTo>
                  <a:lnTo>
                    <a:pt x="134" y="35"/>
                  </a:lnTo>
                  <a:lnTo>
                    <a:pt x="130" y="35"/>
                  </a:lnTo>
                  <a:lnTo>
                    <a:pt x="130" y="35"/>
                  </a:lnTo>
                  <a:lnTo>
                    <a:pt x="126" y="34"/>
                  </a:lnTo>
                  <a:lnTo>
                    <a:pt x="120" y="30"/>
                  </a:lnTo>
                  <a:lnTo>
                    <a:pt x="112" y="23"/>
                  </a:lnTo>
                  <a:lnTo>
                    <a:pt x="112" y="23"/>
                  </a:lnTo>
                  <a:lnTo>
                    <a:pt x="100" y="13"/>
                  </a:lnTo>
                  <a:lnTo>
                    <a:pt x="85" y="5"/>
                  </a:lnTo>
                  <a:lnTo>
                    <a:pt x="85" y="5"/>
                  </a:lnTo>
                  <a:lnTo>
                    <a:pt x="76" y="1"/>
                  </a:lnTo>
                  <a:lnTo>
                    <a:pt x="70" y="0"/>
                  </a:lnTo>
                  <a:lnTo>
                    <a:pt x="63" y="0"/>
                  </a:lnTo>
                  <a:lnTo>
                    <a:pt x="56" y="0"/>
                  </a:lnTo>
                  <a:lnTo>
                    <a:pt x="49" y="3"/>
                  </a:lnTo>
                  <a:lnTo>
                    <a:pt x="44" y="5"/>
                  </a:lnTo>
                  <a:lnTo>
                    <a:pt x="38" y="9"/>
                  </a:lnTo>
                  <a:lnTo>
                    <a:pt x="33" y="13"/>
                  </a:lnTo>
                  <a:lnTo>
                    <a:pt x="25" y="26"/>
                  </a:lnTo>
                  <a:lnTo>
                    <a:pt x="16" y="39"/>
                  </a:lnTo>
                  <a:lnTo>
                    <a:pt x="11" y="53"/>
                  </a:lnTo>
                  <a:lnTo>
                    <a:pt x="7" y="68"/>
                  </a:lnTo>
                  <a:lnTo>
                    <a:pt x="7" y="68"/>
                  </a:lnTo>
                  <a:lnTo>
                    <a:pt x="3" y="87"/>
                  </a:lnTo>
                  <a:lnTo>
                    <a:pt x="0" y="109"/>
                  </a:lnTo>
                  <a:lnTo>
                    <a:pt x="1" y="129"/>
                  </a:lnTo>
                  <a:lnTo>
                    <a:pt x="4" y="150"/>
                  </a:lnTo>
                  <a:lnTo>
                    <a:pt x="8" y="172"/>
                  </a:lnTo>
                  <a:lnTo>
                    <a:pt x="14" y="192"/>
                  </a:lnTo>
                  <a:lnTo>
                    <a:pt x="21" y="211"/>
                  </a:lnTo>
                  <a:lnTo>
                    <a:pt x="29" y="230"/>
                  </a:lnTo>
                  <a:lnTo>
                    <a:pt x="29" y="230"/>
                  </a:lnTo>
                  <a:lnTo>
                    <a:pt x="48" y="271"/>
                  </a:lnTo>
                  <a:lnTo>
                    <a:pt x="56" y="291"/>
                  </a:lnTo>
                  <a:lnTo>
                    <a:pt x="59" y="302"/>
                  </a:lnTo>
                  <a:lnTo>
                    <a:pt x="60" y="313"/>
                  </a:lnTo>
                  <a:lnTo>
                    <a:pt x="60" y="313"/>
                  </a:lnTo>
                  <a:lnTo>
                    <a:pt x="61" y="341"/>
                  </a:lnTo>
                  <a:lnTo>
                    <a:pt x="61" y="369"/>
                  </a:lnTo>
                  <a:lnTo>
                    <a:pt x="61" y="424"/>
                  </a:lnTo>
                  <a:lnTo>
                    <a:pt x="61" y="424"/>
                  </a:lnTo>
                  <a:lnTo>
                    <a:pt x="61" y="448"/>
                  </a:lnTo>
                  <a:lnTo>
                    <a:pt x="60" y="474"/>
                  </a:lnTo>
                  <a:lnTo>
                    <a:pt x="60" y="499"/>
                  </a:lnTo>
                  <a:lnTo>
                    <a:pt x="60" y="511"/>
                  </a:lnTo>
                  <a:lnTo>
                    <a:pt x="63" y="523"/>
                  </a:lnTo>
                  <a:lnTo>
                    <a:pt x="63" y="523"/>
                  </a:lnTo>
                  <a:lnTo>
                    <a:pt x="63" y="526"/>
                  </a:lnTo>
                  <a:lnTo>
                    <a:pt x="66" y="527"/>
                  </a:lnTo>
                  <a:lnTo>
                    <a:pt x="71" y="529"/>
                  </a:lnTo>
                  <a:lnTo>
                    <a:pt x="83" y="529"/>
                  </a:lnTo>
                  <a:lnTo>
                    <a:pt x="83" y="529"/>
                  </a:lnTo>
                  <a:lnTo>
                    <a:pt x="90" y="529"/>
                  </a:lnTo>
                  <a:lnTo>
                    <a:pt x="94" y="531"/>
                  </a:lnTo>
                  <a:lnTo>
                    <a:pt x="97" y="535"/>
                  </a:lnTo>
                  <a:lnTo>
                    <a:pt x="98" y="540"/>
                  </a:lnTo>
                  <a:lnTo>
                    <a:pt x="98" y="552"/>
                  </a:lnTo>
                  <a:lnTo>
                    <a:pt x="97" y="563"/>
                  </a:lnTo>
                  <a:lnTo>
                    <a:pt x="97" y="563"/>
                  </a:lnTo>
                  <a:lnTo>
                    <a:pt x="98" y="789"/>
                  </a:lnTo>
                  <a:lnTo>
                    <a:pt x="98" y="789"/>
                  </a:lnTo>
                  <a:lnTo>
                    <a:pt x="98" y="815"/>
                  </a:lnTo>
                  <a:lnTo>
                    <a:pt x="98" y="829"/>
                  </a:lnTo>
                  <a:lnTo>
                    <a:pt x="97" y="841"/>
                  </a:lnTo>
                  <a:lnTo>
                    <a:pt x="97" y="841"/>
                  </a:lnTo>
                  <a:lnTo>
                    <a:pt x="94" y="850"/>
                  </a:lnTo>
                  <a:lnTo>
                    <a:pt x="90" y="861"/>
                  </a:lnTo>
                  <a:lnTo>
                    <a:pt x="83" y="882"/>
                  </a:lnTo>
                  <a:lnTo>
                    <a:pt x="83" y="882"/>
                  </a:lnTo>
                  <a:lnTo>
                    <a:pt x="76" y="909"/>
                  </a:lnTo>
                  <a:lnTo>
                    <a:pt x="70" y="935"/>
                  </a:lnTo>
                  <a:lnTo>
                    <a:pt x="66" y="962"/>
                  </a:lnTo>
                  <a:lnTo>
                    <a:pt x="61" y="989"/>
                  </a:lnTo>
                  <a:lnTo>
                    <a:pt x="61" y="989"/>
                  </a:lnTo>
                  <a:lnTo>
                    <a:pt x="56" y="1037"/>
                  </a:lnTo>
                  <a:lnTo>
                    <a:pt x="53" y="1085"/>
                  </a:lnTo>
                  <a:lnTo>
                    <a:pt x="53" y="1085"/>
                  </a:lnTo>
                  <a:lnTo>
                    <a:pt x="55" y="1081"/>
                  </a:lnTo>
                  <a:lnTo>
                    <a:pt x="55" y="1081"/>
                  </a:lnTo>
                  <a:lnTo>
                    <a:pt x="53" y="1090"/>
                  </a:lnTo>
                  <a:lnTo>
                    <a:pt x="52" y="1096"/>
                  </a:lnTo>
                  <a:lnTo>
                    <a:pt x="51" y="1101"/>
                  </a:lnTo>
                  <a:lnTo>
                    <a:pt x="51" y="1101"/>
                  </a:lnTo>
                  <a:lnTo>
                    <a:pt x="53" y="1086"/>
                  </a:lnTo>
                  <a:lnTo>
                    <a:pt x="53" y="1086"/>
                  </a:lnTo>
                  <a:lnTo>
                    <a:pt x="45" y="1108"/>
                  </a:lnTo>
                  <a:lnTo>
                    <a:pt x="41" y="1119"/>
                  </a:lnTo>
                  <a:lnTo>
                    <a:pt x="41" y="1124"/>
                  </a:lnTo>
                  <a:lnTo>
                    <a:pt x="41" y="1130"/>
                  </a:lnTo>
                  <a:lnTo>
                    <a:pt x="41" y="1130"/>
                  </a:lnTo>
                  <a:lnTo>
                    <a:pt x="45" y="1135"/>
                  </a:lnTo>
                  <a:lnTo>
                    <a:pt x="48" y="1138"/>
                  </a:lnTo>
                  <a:lnTo>
                    <a:pt x="49" y="1141"/>
                  </a:lnTo>
                  <a:lnTo>
                    <a:pt x="49" y="1141"/>
                  </a:lnTo>
                  <a:lnTo>
                    <a:pt x="49" y="1148"/>
                  </a:lnTo>
                  <a:lnTo>
                    <a:pt x="48" y="1154"/>
                  </a:lnTo>
                  <a:lnTo>
                    <a:pt x="44" y="1168"/>
                  </a:lnTo>
                  <a:lnTo>
                    <a:pt x="44" y="1168"/>
                  </a:lnTo>
                  <a:lnTo>
                    <a:pt x="42" y="1182"/>
                  </a:lnTo>
                  <a:lnTo>
                    <a:pt x="42" y="1197"/>
                  </a:lnTo>
                  <a:lnTo>
                    <a:pt x="42" y="1205"/>
                  </a:lnTo>
                  <a:lnTo>
                    <a:pt x="45" y="1212"/>
                  </a:lnTo>
                  <a:lnTo>
                    <a:pt x="48" y="1217"/>
                  </a:lnTo>
                  <a:lnTo>
                    <a:pt x="52" y="1222"/>
                  </a:lnTo>
                  <a:lnTo>
                    <a:pt x="52" y="1222"/>
                  </a:lnTo>
                  <a:lnTo>
                    <a:pt x="56" y="1227"/>
                  </a:lnTo>
                  <a:lnTo>
                    <a:pt x="60" y="1229"/>
                  </a:lnTo>
                  <a:lnTo>
                    <a:pt x="64" y="1229"/>
                  </a:lnTo>
                  <a:lnTo>
                    <a:pt x="67" y="1228"/>
                  </a:lnTo>
                  <a:lnTo>
                    <a:pt x="72" y="1224"/>
                  </a:lnTo>
                  <a:lnTo>
                    <a:pt x="81" y="1218"/>
                  </a:lnTo>
                  <a:lnTo>
                    <a:pt x="81" y="1218"/>
                  </a:lnTo>
                  <a:lnTo>
                    <a:pt x="83" y="1225"/>
                  </a:lnTo>
                  <a:lnTo>
                    <a:pt x="87" y="1232"/>
                  </a:lnTo>
                  <a:lnTo>
                    <a:pt x="93" y="1236"/>
                  </a:lnTo>
                  <a:lnTo>
                    <a:pt x="98" y="1242"/>
                  </a:lnTo>
                  <a:lnTo>
                    <a:pt x="105" y="1244"/>
                  </a:lnTo>
                  <a:lnTo>
                    <a:pt x="112" y="1248"/>
                  </a:lnTo>
                  <a:lnTo>
                    <a:pt x="128" y="1252"/>
                  </a:lnTo>
                  <a:lnTo>
                    <a:pt x="145" y="1255"/>
                  </a:lnTo>
                  <a:lnTo>
                    <a:pt x="161" y="1257"/>
                  </a:lnTo>
                  <a:lnTo>
                    <a:pt x="190" y="1257"/>
                  </a:lnTo>
                  <a:lnTo>
                    <a:pt x="190" y="1257"/>
                  </a:lnTo>
                  <a:lnTo>
                    <a:pt x="205" y="1257"/>
                  </a:lnTo>
                  <a:lnTo>
                    <a:pt x="222" y="1257"/>
                  </a:lnTo>
                  <a:lnTo>
                    <a:pt x="232" y="1255"/>
                  </a:lnTo>
                  <a:lnTo>
                    <a:pt x="239" y="1252"/>
                  </a:lnTo>
                  <a:lnTo>
                    <a:pt x="240" y="1251"/>
                  </a:lnTo>
                  <a:lnTo>
                    <a:pt x="241" y="1248"/>
                  </a:lnTo>
                  <a:lnTo>
                    <a:pt x="241" y="1246"/>
                  </a:lnTo>
                  <a:lnTo>
                    <a:pt x="241" y="1242"/>
                  </a:lnTo>
                  <a:lnTo>
                    <a:pt x="241" y="1242"/>
                  </a:lnTo>
                  <a:lnTo>
                    <a:pt x="237" y="1235"/>
                  </a:lnTo>
                  <a:lnTo>
                    <a:pt x="233" y="1228"/>
                  </a:lnTo>
                  <a:lnTo>
                    <a:pt x="229" y="1222"/>
                  </a:lnTo>
                  <a:lnTo>
                    <a:pt x="224" y="1218"/>
                  </a:lnTo>
                  <a:lnTo>
                    <a:pt x="213" y="1210"/>
                  </a:lnTo>
                  <a:lnTo>
                    <a:pt x="199" y="1203"/>
                  </a:lnTo>
                  <a:lnTo>
                    <a:pt x="199" y="1203"/>
                  </a:lnTo>
                  <a:lnTo>
                    <a:pt x="185" y="1195"/>
                  </a:lnTo>
                  <a:lnTo>
                    <a:pt x="180" y="1191"/>
                  </a:lnTo>
                  <a:lnTo>
                    <a:pt x="176" y="1186"/>
                  </a:lnTo>
                  <a:lnTo>
                    <a:pt x="172" y="1180"/>
                  </a:lnTo>
                  <a:lnTo>
                    <a:pt x="168" y="1175"/>
                  </a:lnTo>
                  <a:lnTo>
                    <a:pt x="165" y="1167"/>
                  </a:lnTo>
                  <a:lnTo>
                    <a:pt x="164" y="1160"/>
                  </a:lnTo>
                  <a:lnTo>
                    <a:pt x="164" y="1160"/>
                  </a:lnTo>
                  <a:lnTo>
                    <a:pt x="164" y="1152"/>
                  </a:lnTo>
                  <a:lnTo>
                    <a:pt x="164" y="1145"/>
                  </a:lnTo>
                  <a:lnTo>
                    <a:pt x="166" y="1139"/>
                  </a:lnTo>
                  <a:lnTo>
                    <a:pt x="170" y="1137"/>
                  </a:lnTo>
                  <a:lnTo>
                    <a:pt x="175" y="1135"/>
                  </a:lnTo>
                  <a:lnTo>
                    <a:pt x="181" y="1135"/>
                  </a:lnTo>
                  <a:lnTo>
                    <a:pt x="187" y="1138"/>
                  </a:lnTo>
                  <a:lnTo>
                    <a:pt x="194" y="1142"/>
                  </a:lnTo>
                  <a:lnTo>
                    <a:pt x="194" y="1142"/>
                  </a:lnTo>
                  <a:lnTo>
                    <a:pt x="202" y="1148"/>
                  </a:lnTo>
                  <a:lnTo>
                    <a:pt x="210" y="1152"/>
                  </a:lnTo>
                  <a:lnTo>
                    <a:pt x="220" y="1153"/>
                  </a:lnTo>
                  <a:lnTo>
                    <a:pt x="230" y="1154"/>
                  </a:lnTo>
                  <a:lnTo>
                    <a:pt x="240" y="1154"/>
                  </a:lnTo>
                  <a:lnTo>
                    <a:pt x="251" y="1154"/>
                  </a:lnTo>
                  <a:lnTo>
                    <a:pt x="270" y="1152"/>
                  </a:lnTo>
                  <a:lnTo>
                    <a:pt x="270" y="1152"/>
                  </a:lnTo>
                  <a:lnTo>
                    <a:pt x="277" y="1150"/>
                  </a:lnTo>
                  <a:lnTo>
                    <a:pt x="285" y="1149"/>
                  </a:lnTo>
                  <a:lnTo>
                    <a:pt x="288" y="1148"/>
                  </a:lnTo>
                  <a:lnTo>
                    <a:pt x="292" y="1145"/>
                  </a:lnTo>
                  <a:lnTo>
                    <a:pt x="293" y="1142"/>
                  </a:lnTo>
                  <a:lnTo>
                    <a:pt x="293" y="1138"/>
                  </a:lnTo>
                  <a:lnTo>
                    <a:pt x="293" y="1138"/>
                  </a:lnTo>
                  <a:lnTo>
                    <a:pt x="292" y="1130"/>
                  </a:lnTo>
                  <a:lnTo>
                    <a:pt x="290" y="1127"/>
                  </a:lnTo>
                  <a:lnTo>
                    <a:pt x="289" y="1126"/>
                  </a:lnTo>
                  <a:lnTo>
                    <a:pt x="284" y="1123"/>
                  </a:lnTo>
                  <a:lnTo>
                    <a:pt x="275" y="1122"/>
                  </a:lnTo>
                  <a:lnTo>
                    <a:pt x="275" y="1122"/>
                  </a:lnTo>
                  <a:lnTo>
                    <a:pt x="255" y="1116"/>
                  </a:lnTo>
                  <a:lnTo>
                    <a:pt x="244" y="1113"/>
                  </a:lnTo>
                  <a:lnTo>
                    <a:pt x="232" y="1111"/>
                  </a:lnTo>
                  <a:lnTo>
                    <a:pt x="222" y="1105"/>
                  </a:lnTo>
                  <a:lnTo>
                    <a:pt x="213" y="1100"/>
                  </a:lnTo>
                  <a:lnTo>
                    <a:pt x="210" y="1097"/>
                  </a:lnTo>
                  <a:lnTo>
                    <a:pt x="207" y="1093"/>
                  </a:lnTo>
                  <a:lnTo>
                    <a:pt x="206" y="1089"/>
                  </a:lnTo>
                  <a:lnTo>
                    <a:pt x="205" y="1083"/>
                  </a:lnTo>
                  <a:lnTo>
                    <a:pt x="205" y="1083"/>
                  </a:lnTo>
                  <a:lnTo>
                    <a:pt x="203" y="1077"/>
                  </a:lnTo>
                  <a:lnTo>
                    <a:pt x="200" y="1073"/>
                  </a:lnTo>
                  <a:lnTo>
                    <a:pt x="196" y="1067"/>
                  </a:lnTo>
                  <a:lnTo>
                    <a:pt x="194" y="1062"/>
                  </a:lnTo>
                  <a:lnTo>
                    <a:pt x="194" y="1062"/>
                  </a:lnTo>
                  <a:lnTo>
                    <a:pt x="192" y="1059"/>
                  </a:lnTo>
                  <a:lnTo>
                    <a:pt x="192" y="1055"/>
                  </a:lnTo>
                  <a:lnTo>
                    <a:pt x="195" y="1047"/>
                  </a:lnTo>
                  <a:lnTo>
                    <a:pt x="198" y="1040"/>
                  </a:lnTo>
                  <a:lnTo>
                    <a:pt x="198" y="1036"/>
                  </a:lnTo>
                  <a:lnTo>
                    <a:pt x="198" y="1032"/>
                  </a:lnTo>
                  <a:lnTo>
                    <a:pt x="198" y="1032"/>
                  </a:lnTo>
                  <a:lnTo>
                    <a:pt x="190" y="1015"/>
                  </a:lnTo>
                  <a:lnTo>
                    <a:pt x="187" y="1006"/>
                  </a:lnTo>
                  <a:lnTo>
                    <a:pt x="187" y="1002"/>
                  </a:lnTo>
                  <a:lnTo>
                    <a:pt x="187" y="996"/>
                  </a:lnTo>
                  <a:lnTo>
                    <a:pt x="187" y="996"/>
                  </a:lnTo>
                  <a:lnTo>
                    <a:pt x="198" y="953"/>
                  </a:lnTo>
                  <a:lnTo>
                    <a:pt x="198" y="953"/>
                  </a:lnTo>
                  <a:lnTo>
                    <a:pt x="206" y="929"/>
                  </a:lnTo>
                  <a:lnTo>
                    <a:pt x="215" y="906"/>
                  </a:lnTo>
                  <a:lnTo>
                    <a:pt x="225" y="884"/>
                  </a:lnTo>
                  <a:lnTo>
                    <a:pt x="233" y="861"/>
                  </a:lnTo>
                  <a:lnTo>
                    <a:pt x="233" y="861"/>
                  </a:lnTo>
                  <a:lnTo>
                    <a:pt x="240" y="837"/>
                  </a:lnTo>
                  <a:lnTo>
                    <a:pt x="245" y="811"/>
                  </a:lnTo>
                  <a:lnTo>
                    <a:pt x="255" y="760"/>
                  </a:lnTo>
                  <a:lnTo>
                    <a:pt x="262" y="709"/>
                  </a:lnTo>
                  <a:lnTo>
                    <a:pt x="269" y="658"/>
                  </a:lnTo>
                  <a:lnTo>
                    <a:pt x="269" y="658"/>
                  </a:lnTo>
                  <a:lnTo>
                    <a:pt x="274" y="609"/>
                  </a:lnTo>
                  <a:lnTo>
                    <a:pt x="275" y="583"/>
                  </a:lnTo>
                  <a:lnTo>
                    <a:pt x="275" y="559"/>
                  </a:lnTo>
                  <a:lnTo>
                    <a:pt x="275" y="559"/>
                  </a:lnTo>
                  <a:lnTo>
                    <a:pt x="275" y="548"/>
                  </a:lnTo>
                  <a:lnTo>
                    <a:pt x="277" y="538"/>
                  </a:lnTo>
                  <a:lnTo>
                    <a:pt x="278" y="530"/>
                  </a:lnTo>
                  <a:lnTo>
                    <a:pt x="282" y="523"/>
                  </a:lnTo>
                  <a:lnTo>
                    <a:pt x="288" y="519"/>
                  </a:lnTo>
                  <a:lnTo>
                    <a:pt x="296" y="516"/>
                  </a:lnTo>
                  <a:lnTo>
                    <a:pt x="305" y="516"/>
                  </a:lnTo>
                  <a:lnTo>
                    <a:pt x="316" y="518"/>
                  </a:lnTo>
                  <a:lnTo>
                    <a:pt x="316" y="518"/>
                  </a:lnTo>
                  <a:lnTo>
                    <a:pt x="331" y="519"/>
                  </a:lnTo>
                  <a:lnTo>
                    <a:pt x="331" y="519"/>
                  </a:lnTo>
                  <a:lnTo>
                    <a:pt x="329" y="501"/>
                  </a:lnTo>
                  <a:lnTo>
                    <a:pt x="326" y="485"/>
                  </a:lnTo>
                  <a:lnTo>
                    <a:pt x="318" y="452"/>
                  </a:lnTo>
                  <a:lnTo>
                    <a:pt x="307" y="420"/>
                  </a:lnTo>
                  <a:lnTo>
                    <a:pt x="296" y="388"/>
                  </a:lnTo>
                  <a:lnTo>
                    <a:pt x="296" y="388"/>
                  </a:lnTo>
                  <a:lnTo>
                    <a:pt x="286" y="357"/>
                  </a:lnTo>
                  <a:lnTo>
                    <a:pt x="278" y="327"/>
                  </a:lnTo>
                  <a:lnTo>
                    <a:pt x="278" y="327"/>
                  </a:lnTo>
                  <a:lnTo>
                    <a:pt x="275" y="315"/>
                  </a:lnTo>
                  <a:lnTo>
                    <a:pt x="271" y="298"/>
                  </a:lnTo>
                  <a:lnTo>
                    <a:pt x="270" y="290"/>
                  </a:lnTo>
                  <a:lnTo>
                    <a:pt x="270" y="283"/>
                  </a:lnTo>
                  <a:lnTo>
                    <a:pt x="271" y="276"/>
                  </a:lnTo>
                  <a:lnTo>
                    <a:pt x="274" y="272"/>
                  </a:lnTo>
                  <a:lnTo>
                    <a:pt x="274" y="272"/>
                  </a:lnTo>
                  <a:lnTo>
                    <a:pt x="282" y="270"/>
                  </a:lnTo>
                  <a:lnTo>
                    <a:pt x="290" y="268"/>
                  </a:lnTo>
                  <a:lnTo>
                    <a:pt x="308" y="270"/>
                  </a:lnTo>
                  <a:lnTo>
                    <a:pt x="318" y="271"/>
                  </a:lnTo>
                  <a:lnTo>
                    <a:pt x="326" y="271"/>
                  </a:lnTo>
                  <a:lnTo>
                    <a:pt x="334" y="268"/>
                  </a:lnTo>
                  <a:lnTo>
                    <a:pt x="338" y="266"/>
                  </a:lnTo>
                  <a:lnTo>
                    <a:pt x="341" y="261"/>
                  </a:lnTo>
                  <a:lnTo>
                    <a:pt x="341" y="261"/>
                  </a:lnTo>
                  <a:lnTo>
                    <a:pt x="345" y="257"/>
                  </a:lnTo>
                  <a:lnTo>
                    <a:pt x="346" y="253"/>
                  </a:lnTo>
                  <a:lnTo>
                    <a:pt x="350" y="241"/>
                  </a:lnTo>
                  <a:lnTo>
                    <a:pt x="350" y="230"/>
                  </a:lnTo>
                  <a:lnTo>
                    <a:pt x="350" y="219"/>
                  </a:lnTo>
                  <a:lnTo>
                    <a:pt x="350" y="219"/>
                  </a:lnTo>
                  <a:lnTo>
                    <a:pt x="349" y="212"/>
                  </a:lnTo>
                  <a:lnTo>
                    <a:pt x="345" y="207"/>
                  </a:lnTo>
                  <a:lnTo>
                    <a:pt x="342" y="202"/>
                  </a:lnTo>
                  <a:lnTo>
                    <a:pt x="337" y="196"/>
                  </a:lnTo>
                  <a:lnTo>
                    <a:pt x="326" y="188"/>
                  </a:lnTo>
                  <a:lnTo>
                    <a:pt x="315" y="180"/>
                  </a:lnTo>
                  <a:lnTo>
                    <a:pt x="315" y="180"/>
                  </a:lnTo>
                  <a:lnTo>
                    <a:pt x="316" y="181"/>
                  </a:lnTo>
                  <a:lnTo>
                    <a:pt x="315" y="180"/>
                  </a:lnTo>
                  <a:lnTo>
                    <a:pt x="315" y="180"/>
                  </a:lnTo>
                  <a:close/>
                  <a:moveTo>
                    <a:pt x="165" y="43"/>
                  </a:moveTo>
                  <a:lnTo>
                    <a:pt x="165" y="43"/>
                  </a:lnTo>
                  <a:lnTo>
                    <a:pt x="162" y="43"/>
                  </a:lnTo>
                  <a:lnTo>
                    <a:pt x="161" y="41"/>
                  </a:lnTo>
                  <a:lnTo>
                    <a:pt x="165" y="43"/>
                  </a:lnTo>
                  <a:close/>
                  <a:moveTo>
                    <a:pt x="221" y="158"/>
                  </a:moveTo>
                  <a:lnTo>
                    <a:pt x="221" y="158"/>
                  </a:lnTo>
                  <a:lnTo>
                    <a:pt x="213" y="158"/>
                  </a:lnTo>
                  <a:lnTo>
                    <a:pt x="207" y="157"/>
                  </a:lnTo>
                  <a:lnTo>
                    <a:pt x="203" y="152"/>
                  </a:lnTo>
                  <a:lnTo>
                    <a:pt x="202" y="146"/>
                  </a:lnTo>
                  <a:lnTo>
                    <a:pt x="199" y="132"/>
                  </a:lnTo>
                  <a:lnTo>
                    <a:pt x="198" y="124"/>
                  </a:lnTo>
                  <a:lnTo>
                    <a:pt x="195" y="116"/>
                  </a:lnTo>
                  <a:lnTo>
                    <a:pt x="195" y="116"/>
                  </a:lnTo>
                  <a:lnTo>
                    <a:pt x="190" y="105"/>
                  </a:lnTo>
                  <a:lnTo>
                    <a:pt x="184" y="95"/>
                  </a:lnTo>
                  <a:lnTo>
                    <a:pt x="177" y="84"/>
                  </a:lnTo>
                  <a:lnTo>
                    <a:pt x="169" y="75"/>
                  </a:lnTo>
                  <a:lnTo>
                    <a:pt x="153" y="57"/>
                  </a:lnTo>
                  <a:lnTo>
                    <a:pt x="135" y="41"/>
                  </a:lnTo>
                  <a:lnTo>
                    <a:pt x="135" y="41"/>
                  </a:lnTo>
                  <a:lnTo>
                    <a:pt x="151" y="46"/>
                  </a:lnTo>
                  <a:lnTo>
                    <a:pt x="165" y="52"/>
                  </a:lnTo>
                  <a:lnTo>
                    <a:pt x="170" y="56"/>
                  </a:lnTo>
                  <a:lnTo>
                    <a:pt x="177" y="61"/>
                  </a:lnTo>
                  <a:lnTo>
                    <a:pt x="190" y="73"/>
                  </a:lnTo>
                  <a:lnTo>
                    <a:pt x="190" y="73"/>
                  </a:lnTo>
                  <a:lnTo>
                    <a:pt x="198" y="84"/>
                  </a:lnTo>
                  <a:lnTo>
                    <a:pt x="205" y="97"/>
                  </a:lnTo>
                  <a:lnTo>
                    <a:pt x="210" y="110"/>
                  </a:lnTo>
                  <a:lnTo>
                    <a:pt x="214" y="124"/>
                  </a:lnTo>
                  <a:lnTo>
                    <a:pt x="214" y="124"/>
                  </a:lnTo>
                  <a:lnTo>
                    <a:pt x="220" y="142"/>
                  </a:lnTo>
                  <a:lnTo>
                    <a:pt x="222" y="151"/>
                  </a:lnTo>
                  <a:lnTo>
                    <a:pt x="222" y="155"/>
                  </a:lnTo>
                  <a:lnTo>
                    <a:pt x="221" y="158"/>
                  </a:lnTo>
                  <a:lnTo>
                    <a:pt x="221" y="158"/>
                  </a:lnTo>
                  <a:lnTo>
                    <a:pt x="215" y="159"/>
                  </a:lnTo>
                  <a:lnTo>
                    <a:pt x="217" y="158"/>
                  </a:lnTo>
                  <a:lnTo>
                    <a:pt x="220" y="158"/>
                  </a:lnTo>
                  <a:lnTo>
                    <a:pt x="221" y="158"/>
                  </a:lnTo>
                  <a:lnTo>
                    <a:pt x="221" y="158"/>
                  </a:lnTo>
                  <a:lnTo>
                    <a:pt x="221" y="158"/>
                  </a:lnTo>
                  <a:close/>
                  <a:moveTo>
                    <a:pt x="220" y="107"/>
                  </a:moveTo>
                  <a:lnTo>
                    <a:pt x="220" y="107"/>
                  </a:lnTo>
                  <a:lnTo>
                    <a:pt x="209" y="90"/>
                  </a:lnTo>
                  <a:lnTo>
                    <a:pt x="195" y="73"/>
                  </a:lnTo>
                  <a:lnTo>
                    <a:pt x="180" y="58"/>
                  </a:lnTo>
                  <a:lnTo>
                    <a:pt x="165" y="43"/>
                  </a:lnTo>
                  <a:lnTo>
                    <a:pt x="165" y="43"/>
                  </a:lnTo>
                  <a:lnTo>
                    <a:pt x="194" y="67"/>
                  </a:lnTo>
                  <a:lnTo>
                    <a:pt x="207" y="80"/>
                  </a:lnTo>
                  <a:lnTo>
                    <a:pt x="220" y="95"/>
                  </a:lnTo>
                  <a:lnTo>
                    <a:pt x="232" y="110"/>
                  </a:lnTo>
                  <a:lnTo>
                    <a:pt x="240" y="127"/>
                  </a:lnTo>
                  <a:lnTo>
                    <a:pt x="247" y="143"/>
                  </a:lnTo>
                  <a:lnTo>
                    <a:pt x="250" y="152"/>
                  </a:lnTo>
                  <a:lnTo>
                    <a:pt x="251" y="161"/>
                  </a:lnTo>
                  <a:lnTo>
                    <a:pt x="251" y="161"/>
                  </a:lnTo>
                  <a:lnTo>
                    <a:pt x="247" y="161"/>
                  </a:lnTo>
                  <a:lnTo>
                    <a:pt x="244" y="161"/>
                  </a:lnTo>
                  <a:lnTo>
                    <a:pt x="239" y="155"/>
                  </a:lnTo>
                  <a:lnTo>
                    <a:pt x="235" y="148"/>
                  </a:lnTo>
                  <a:lnTo>
                    <a:pt x="230" y="140"/>
                  </a:lnTo>
                  <a:lnTo>
                    <a:pt x="225" y="121"/>
                  </a:lnTo>
                  <a:lnTo>
                    <a:pt x="222" y="113"/>
                  </a:lnTo>
                  <a:lnTo>
                    <a:pt x="220" y="107"/>
                  </a:lnTo>
                  <a:lnTo>
                    <a:pt x="220" y="107"/>
                  </a:lnTo>
                  <a:lnTo>
                    <a:pt x="217" y="102"/>
                  </a:lnTo>
                  <a:lnTo>
                    <a:pt x="220" y="107"/>
                  </a:lnTo>
                  <a:lnTo>
                    <a:pt x="220" y="107"/>
                  </a:lnTo>
                  <a:close/>
                  <a:moveTo>
                    <a:pt x="248" y="443"/>
                  </a:moveTo>
                  <a:lnTo>
                    <a:pt x="248" y="443"/>
                  </a:lnTo>
                  <a:lnTo>
                    <a:pt x="250" y="433"/>
                  </a:lnTo>
                  <a:lnTo>
                    <a:pt x="251" y="422"/>
                  </a:lnTo>
                  <a:lnTo>
                    <a:pt x="252" y="420"/>
                  </a:lnTo>
                  <a:lnTo>
                    <a:pt x="255" y="417"/>
                  </a:lnTo>
                  <a:lnTo>
                    <a:pt x="259" y="416"/>
                  </a:lnTo>
                  <a:lnTo>
                    <a:pt x="265" y="417"/>
                  </a:lnTo>
                  <a:lnTo>
                    <a:pt x="265" y="417"/>
                  </a:lnTo>
                  <a:lnTo>
                    <a:pt x="265" y="429"/>
                  </a:lnTo>
                  <a:lnTo>
                    <a:pt x="265" y="437"/>
                  </a:lnTo>
                  <a:lnTo>
                    <a:pt x="262" y="440"/>
                  </a:lnTo>
                  <a:lnTo>
                    <a:pt x="259" y="441"/>
                  </a:lnTo>
                  <a:lnTo>
                    <a:pt x="255" y="443"/>
                  </a:lnTo>
                  <a:lnTo>
                    <a:pt x="248" y="443"/>
                  </a:lnTo>
                  <a:lnTo>
                    <a:pt x="248" y="443"/>
                  </a:lnTo>
                  <a:close/>
                  <a:moveTo>
                    <a:pt x="281" y="410"/>
                  </a:moveTo>
                  <a:lnTo>
                    <a:pt x="281" y="410"/>
                  </a:lnTo>
                  <a:lnTo>
                    <a:pt x="271" y="413"/>
                  </a:lnTo>
                  <a:lnTo>
                    <a:pt x="263" y="414"/>
                  </a:lnTo>
                  <a:lnTo>
                    <a:pt x="260" y="413"/>
                  </a:lnTo>
                  <a:lnTo>
                    <a:pt x="258" y="411"/>
                  </a:lnTo>
                  <a:lnTo>
                    <a:pt x="255" y="407"/>
                  </a:lnTo>
                  <a:lnTo>
                    <a:pt x="254" y="403"/>
                  </a:lnTo>
                  <a:lnTo>
                    <a:pt x="254" y="403"/>
                  </a:lnTo>
                  <a:lnTo>
                    <a:pt x="251" y="391"/>
                  </a:lnTo>
                  <a:lnTo>
                    <a:pt x="252" y="379"/>
                  </a:lnTo>
                  <a:lnTo>
                    <a:pt x="254" y="365"/>
                  </a:lnTo>
                  <a:lnTo>
                    <a:pt x="254" y="353"/>
                  </a:lnTo>
                  <a:lnTo>
                    <a:pt x="254" y="353"/>
                  </a:lnTo>
                  <a:lnTo>
                    <a:pt x="252" y="336"/>
                  </a:lnTo>
                  <a:lnTo>
                    <a:pt x="251" y="313"/>
                  </a:lnTo>
                  <a:lnTo>
                    <a:pt x="252" y="301"/>
                  </a:lnTo>
                  <a:lnTo>
                    <a:pt x="254" y="291"/>
                  </a:lnTo>
                  <a:lnTo>
                    <a:pt x="256" y="283"/>
                  </a:lnTo>
                  <a:lnTo>
                    <a:pt x="259" y="282"/>
                  </a:lnTo>
                  <a:lnTo>
                    <a:pt x="262" y="281"/>
                  </a:lnTo>
                  <a:lnTo>
                    <a:pt x="262" y="281"/>
                  </a:lnTo>
                  <a:lnTo>
                    <a:pt x="266" y="313"/>
                  </a:lnTo>
                  <a:lnTo>
                    <a:pt x="271" y="346"/>
                  </a:lnTo>
                  <a:lnTo>
                    <a:pt x="281" y="410"/>
                  </a:lnTo>
                  <a:lnTo>
                    <a:pt x="281" y="410"/>
                  </a:lnTo>
                  <a:lnTo>
                    <a:pt x="280" y="409"/>
                  </a:lnTo>
                  <a:lnTo>
                    <a:pt x="278" y="405"/>
                  </a:lnTo>
                  <a:lnTo>
                    <a:pt x="277" y="395"/>
                  </a:lnTo>
                  <a:lnTo>
                    <a:pt x="277" y="392"/>
                  </a:lnTo>
                  <a:lnTo>
                    <a:pt x="278" y="392"/>
                  </a:lnTo>
                  <a:lnTo>
                    <a:pt x="281" y="410"/>
                  </a:lnTo>
                  <a:lnTo>
                    <a:pt x="281" y="41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7" name="Group 82">
            <a:extLst>
              <a:ext uri="{FF2B5EF4-FFF2-40B4-BE49-F238E27FC236}">
                <a16:creationId xmlns:a16="http://schemas.microsoft.com/office/drawing/2014/main" id="{704F5B0C-C8D5-41B4-B347-5A26FCDEABBC}"/>
              </a:ext>
            </a:extLst>
          </p:cNvPr>
          <p:cNvGrpSpPr/>
          <p:nvPr/>
        </p:nvGrpSpPr>
        <p:grpSpPr>
          <a:xfrm>
            <a:off x="7182765" y="1904979"/>
            <a:ext cx="1066131" cy="3672738"/>
            <a:chOff x="5075236" y="1428742"/>
            <a:chExt cx="360363" cy="1241426"/>
          </a:xfrm>
          <a:solidFill>
            <a:srgbClr val="1A2A44"/>
          </a:solidFill>
        </p:grpSpPr>
        <p:sp>
          <p:nvSpPr>
            <p:cNvPr id="8" name="Freeform 18">
              <a:extLst>
                <a:ext uri="{FF2B5EF4-FFF2-40B4-BE49-F238E27FC236}">
                  <a16:creationId xmlns:a16="http://schemas.microsoft.com/office/drawing/2014/main" id="{53AB9390-F44B-4C3B-B234-851BD7945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187948" y="1428742"/>
              <a:ext cx="123825" cy="182563"/>
            </a:xfrm>
            <a:custGeom>
              <a:avLst/>
              <a:gdLst/>
              <a:ahLst/>
              <a:cxnLst>
                <a:cxn ang="0">
                  <a:pos x="21" y="184"/>
                </a:cxn>
                <a:cxn ang="0">
                  <a:pos x="24" y="198"/>
                </a:cxn>
                <a:cxn ang="0">
                  <a:pos x="24" y="211"/>
                </a:cxn>
                <a:cxn ang="0">
                  <a:pos x="27" y="215"/>
                </a:cxn>
                <a:cxn ang="0">
                  <a:pos x="43" y="224"/>
                </a:cxn>
                <a:cxn ang="0">
                  <a:pos x="55" y="228"/>
                </a:cxn>
                <a:cxn ang="0">
                  <a:pos x="81" y="228"/>
                </a:cxn>
                <a:cxn ang="0">
                  <a:pos x="95" y="224"/>
                </a:cxn>
                <a:cxn ang="0">
                  <a:pos x="110" y="213"/>
                </a:cxn>
                <a:cxn ang="0">
                  <a:pos x="124" y="206"/>
                </a:cxn>
                <a:cxn ang="0">
                  <a:pos x="126" y="204"/>
                </a:cxn>
                <a:cxn ang="0">
                  <a:pos x="125" y="179"/>
                </a:cxn>
                <a:cxn ang="0">
                  <a:pos x="132" y="153"/>
                </a:cxn>
                <a:cxn ang="0">
                  <a:pos x="141" y="139"/>
                </a:cxn>
                <a:cxn ang="0">
                  <a:pos x="154" y="116"/>
                </a:cxn>
                <a:cxn ang="0">
                  <a:pos x="155" y="104"/>
                </a:cxn>
                <a:cxn ang="0">
                  <a:pos x="152" y="97"/>
                </a:cxn>
                <a:cxn ang="0">
                  <a:pos x="148" y="94"/>
                </a:cxn>
                <a:cxn ang="0">
                  <a:pos x="145" y="86"/>
                </a:cxn>
                <a:cxn ang="0">
                  <a:pos x="144" y="60"/>
                </a:cxn>
                <a:cxn ang="0">
                  <a:pos x="141" y="50"/>
                </a:cxn>
                <a:cxn ang="0">
                  <a:pos x="130" y="25"/>
                </a:cxn>
                <a:cxn ang="0">
                  <a:pos x="125" y="18"/>
                </a:cxn>
                <a:cxn ang="0">
                  <a:pos x="110" y="7"/>
                </a:cxn>
                <a:cxn ang="0">
                  <a:pos x="92" y="1"/>
                </a:cxn>
                <a:cxn ang="0">
                  <a:pos x="75" y="0"/>
                </a:cxn>
                <a:cxn ang="0">
                  <a:pos x="55" y="3"/>
                </a:cxn>
                <a:cxn ang="0">
                  <a:pos x="39" y="10"/>
                </a:cxn>
                <a:cxn ang="0">
                  <a:pos x="24" y="19"/>
                </a:cxn>
                <a:cxn ang="0">
                  <a:pos x="13" y="34"/>
                </a:cxn>
                <a:cxn ang="0">
                  <a:pos x="6" y="52"/>
                </a:cxn>
                <a:cxn ang="0">
                  <a:pos x="5" y="65"/>
                </a:cxn>
                <a:cxn ang="0">
                  <a:pos x="5" y="93"/>
                </a:cxn>
                <a:cxn ang="0">
                  <a:pos x="4" y="105"/>
                </a:cxn>
                <a:cxn ang="0">
                  <a:pos x="1" y="116"/>
                </a:cxn>
                <a:cxn ang="0">
                  <a:pos x="2" y="138"/>
                </a:cxn>
                <a:cxn ang="0">
                  <a:pos x="6" y="147"/>
                </a:cxn>
                <a:cxn ang="0">
                  <a:pos x="15" y="166"/>
                </a:cxn>
                <a:cxn ang="0">
                  <a:pos x="21" y="184"/>
                </a:cxn>
                <a:cxn ang="0">
                  <a:pos x="21" y="184"/>
                </a:cxn>
              </a:cxnLst>
              <a:rect l="0" t="0" r="r" b="b"/>
              <a:pathLst>
                <a:path w="155" h="229">
                  <a:moveTo>
                    <a:pt x="21" y="184"/>
                  </a:moveTo>
                  <a:lnTo>
                    <a:pt x="21" y="184"/>
                  </a:lnTo>
                  <a:lnTo>
                    <a:pt x="24" y="191"/>
                  </a:lnTo>
                  <a:lnTo>
                    <a:pt x="24" y="198"/>
                  </a:lnTo>
                  <a:lnTo>
                    <a:pt x="24" y="211"/>
                  </a:lnTo>
                  <a:lnTo>
                    <a:pt x="24" y="211"/>
                  </a:lnTo>
                  <a:lnTo>
                    <a:pt x="26" y="214"/>
                  </a:lnTo>
                  <a:lnTo>
                    <a:pt x="27" y="215"/>
                  </a:lnTo>
                  <a:lnTo>
                    <a:pt x="31" y="219"/>
                  </a:lnTo>
                  <a:lnTo>
                    <a:pt x="43" y="224"/>
                  </a:lnTo>
                  <a:lnTo>
                    <a:pt x="43" y="224"/>
                  </a:lnTo>
                  <a:lnTo>
                    <a:pt x="55" y="228"/>
                  </a:lnTo>
                  <a:lnTo>
                    <a:pt x="69" y="229"/>
                  </a:lnTo>
                  <a:lnTo>
                    <a:pt x="81" y="228"/>
                  </a:lnTo>
                  <a:lnTo>
                    <a:pt x="95" y="224"/>
                  </a:lnTo>
                  <a:lnTo>
                    <a:pt x="95" y="224"/>
                  </a:lnTo>
                  <a:lnTo>
                    <a:pt x="102" y="219"/>
                  </a:lnTo>
                  <a:lnTo>
                    <a:pt x="110" y="213"/>
                  </a:lnTo>
                  <a:lnTo>
                    <a:pt x="120" y="207"/>
                  </a:lnTo>
                  <a:lnTo>
                    <a:pt x="124" y="206"/>
                  </a:lnTo>
                  <a:lnTo>
                    <a:pt x="126" y="204"/>
                  </a:lnTo>
                  <a:lnTo>
                    <a:pt x="126" y="204"/>
                  </a:lnTo>
                  <a:lnTo>
                    <a:pt x="125" y="191"/>
                  </a:lnTo>
                  <a:lnTo>
                    <a:pt x="125" y="179"/>
                  </a:lnTo>
                  <a:lnTo>
                    <a:pt x="128" y="165"/>
                  </a:lnTo>
                  <a:lnTo>
                    <a:pt x="132" y="153"/>
                  </a:lnTo>
                  <a:lnTo>
                    <a:pt x="132" y="153"/>
                  </a:lnTo>
                  <a:lnTo>
                    <a:pt x="141" y="139"/>
                  </a:lnTo>
                  <a:lnTo>
                    <a:pt x="151" y="124"/>
                  </a:lnTo>
                  <a:lnTo>
                    <a:pt x="154" y="116"/>
                  </a:lnTo>
                  <a:lnTo>
                    <a:pt x="155" y="108"/>
                  </a:lnTo>
                  <a:lnTo>
                    <a:pt x="155" y="104"/>
                  </a:lnTo>
                  <a:lnTo>
                    <a:pt x="154" y="101"/>
                  </a:lnTo>
                  <a:lnTo>
                    <a:pt x="152" y="97"/>
                  </a:lnTo>
                  <a:lnTo>
                    <a:pt x="148" y="94"/>
                  </a:lnTo>
                  <a:lnTo>
                    <a:pt x="148" y="94"/>
                  </a:lnTo>
                  <a:lnTo>
                    <a:pt x="147" y="91"/>
                  </a:lnTo>
                  <a:lnTo>
                    <a:pt x="145" y="86"/>
                  </a:lnTo>
                  <a:lnTo>
                    <a:pt x="144" y="74"/>
                  </a:lnTo>
                  <a:lnTo>
                    <a:pt x="144" y="60"/>
                  </a:lnTo>
                  <a:lnTo>
                    <a:pt x="141" y="50"/>
                  </a:lnTo>
                  <a:lnTo>
                    <a:pt x="141" y="50"/>
                  </a:lnTo>
                  <a:lnTo>
                    <a:pt x="136" y="33"/>
                  </a:lnTo>
                  <a:lnTo>
                    <a:pt x="130" y="25"/>
                  </a:lnTo>
                  <a:lnTo>
                    <a:pt x="125" y="18"/>
                  </a:lnTo>
                  <a:lnTo>
                    <a:pt x="125" y="18"/>
                  </a:lnTo>
                  <a:lnTo>
                    <a:pt x="118" y="12"/>
                  </a:lnTo>
                  <a:lnTo>
                    <a:pt x="110" y="7"/>
                  </a:lnTo>
                  <a:lnTo>
                    <a:pt x="102" y="4"/>
                  </a:lnTo>
                  <a:lnTo>
                    <a:pt x="92" y="1"/>
                  </a:lnTo>
                  <a:lnTo>
                    <a:pt x="84" y="0"/>
                  </a:lnTo>
                  <a:lnTo>
                    <a:pt x="75" y="0"/>
                  </a:lnTo>
                  <a:lnTo>
                    <a:pt x="65" y="0"/>
                  </a:lnTo>
                  <a:lnTo>
                    <a:pt x="55" y="3"/>
                  </a:lnTo>
                  <a:lnTo>
                    <a:pt x="47" y="5"/>
                  </a:lnTo>
                  <a:lnTo>
                    <a:pt x="39" y="10"/>
                  </a:lnTo>
                  <a:lnTo>
                    <a:pt x="31" y="14"/>
                  </a:lnTo>
                  <a:lnTo>
                    <a:pt x="24" y="19"/>
                  </a:lnTo>
                  <a:lnTo>
                    <a:pt x="17" y="26"/>
                  </a:lnTo>
                  <a:lnTo>
                    <a:pt x="13" y="34"/>
                  </a:lnTo>
                  <a:lnTo>
                    <a:pt x="9" y="42"/>
                  </a:lnTo>
                  <a:lnTo>
                    <a:pt x="6" y="52"/>
                  </a:lnTo>
                  <a:lnTo>
                    <a:pt x="6" y="52"/>
                  </a:lnTo>
                  <a:lnTo>
                    <a:pt x="5" y="65"/>
                  </a:lnTo>
                  <a:lnTo>
                    <a:pt x="5" y="79"/>
                  </a:lnTo>
                  <a:lnTo>
                    <a:pt x="5" y="93"/>
                  </a:lnTo>
                  <a:lnTo>
                    <a:pt x="5" y="100"/>
                  </a:lnTo>
                  <a:lnTo>
                    <a:pt x="4" y="105"/>
                  </a:lnTo>
                  <a:lnTo>
                    <a:pt x="4" y="105"/>
                  </a:lnTo>
                  <a:lnTo>
                    <a:pt x="1" y="116"/>
                  </a:lnTo>
                  <a:lnTo>
                    <a:pt x="0" y="127"/>
                  </a:lnTo>
                  <a:lnTo>
                    <a:pt x="2" y="138"/>
                  </a:lnTo>
                  <a:lnTo>
                    <a:pt x="6" y="147"/>
                  </a:lnTo>
                  <a:lnTo>
                    <a:pt x="6" y="147"/>
                  </a:lnTo>
                  <a:lnTo>
                    <a:pt x="12" y="157"/>
                  </a:lnTo>
                  <a:lnTo>
                    <a:pt x="15" y="166"/>
                  </a:lnTo>
                  <a:lnTo>
                    <a:pt x="21" y="184"/>
                  </a:lnTo>
                  <a:lnTo>
                    <a:pt x="21" y="184"/>
                  </a:lnTo>
                  <a:lnTo>
                    <a:pt x="21" y="184"/>
                  </a:lnTo>
                  <a:lnTo>
                    <a:pt x="21" y="184"/>
                  </a:lnTo>
                  <a:lnTo>
                    <a:pt x="21" y="184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9" name="Freeform 19">
              <a:extLst>
                <a:ext uri="{FF2B5EF4-FFF2-40B4-BE49-F238E27FC236}">
                  <a16:creationId xmlns:a16="http://schemas.microsoft.com/office/drawing/2014/main" id="{C59B9804-0E45-4588-BB64-D2E0EAEC014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75236" y="1604955"/>
              <a:ext cx="360363" cy="1065213"/>
            </a:xfrm>
            <a:custGeom>
              <a:avLst/>
              <a:gdLst/>
              <a:ahLst/>
              <a:cxnLst>
                <a:cxn ang="0">
                  <a:pos x="124" y="1301"/>
                </a:cxn>
                <a:cxn ang="0">
                  <a:pos x="136" y="1239"/>
                </a:cxn>
                <a:cxn ang="0">
                  <a:pos x="160" y="984"/>
                </a:cxn>
                <a:cxn ang="0">
                  <a:pos x="171" y="908"/>
                </a:cxn>
                <a:cxn ang="0">
                  <a:pos x="193" y="716"/>
                </a:cxn>
                <a:cxn ang="0">
                  <a:pos x="230" y="623"/>
                </a:cxn>
                <a:cxn ang="0">
                  <a:pos x="245" y="629"/>
                </a:cxn>
                <a:cxn ang="0">
                  <a:pos x="254" y="785"/>
                </a:cxn>
                <a:cxn ang="0">
                  <a:pos x="290" y="973"/>
                </a:cxn>
                <a:cxn ang="0">
                  <a:pos x="301" y="1207"/>
                </a:cxn>
                <a:cxn ang="0">
                  <a:pos x="321" y="1258"/>
                </a:cxn>
                <a:cxn ang="0">
                  <a:pos x="329" y="1296"/>
                </a:cxn>
                <a:cxn ang="0">
                  <a:pos x="366" y="1322"/>
                </a:cxn>
                <a:cxn ang="0">
                  <a:pos x="433" y="1343"/>
                </a:cxn>
                <a:cxn ang="0">
                  <a:pos x="452" y="1325"/>
                </a:cxn>
                <a:cxn ang="0">
                  <a:pos x="414" y="1287"/>
                </a:cxn>
                <a:cxn ang="0">
                  <a:pos x="411" y="1241"/>
                </a:cxn>
                <a:cxn ang="0">
                  <a:pos x="417" y="1198"/>
                </a:cxn>
                <a:cxn ang="0">
                  <a:pos x="406" y="1108"/>
                </a:cxn>
                <a:cxn ang="0">
                  <a:pos x="410" y="1014"/>
                </a:cxn>
                <a:cxn ang="0">
                  <a:pos x="402" y="935"/>
                </a:cxn>
                <a:cxn ang="0">
                  <a:pos x="400" y="638"/>
                </a:cxn>
                <a:cxn ang="0">
                  <a:pos x="433" y="569"/>
                </a:cxn>
                <a:cxn ang="0">
                  <a:pos x="410" y="483"/>
                </a:cxn>
                <a:cxn ang="0">
                  <a:pos x="381" y="310"/>
                </a:cxn>
                <a:cxn ang="0">
                  <a:pos x="408" y="269"/>
                </a:cxn>
                <a:cxn ang="0">
                  <a:pos x="432" y="141"/>
                </a:cxn>
                <a:cxn ang="0">
                  <a:pos x="406" y="71"/>
                </a:cxn>
                <a:cxn ang="0">
                  <a:pos x="282" y="0"/>
                </a:cxn>
                <a:cxn ang="0">
                  <a:pos x="273" y="116"/>
                </a:cxn>
                <a:cxn ang="0">
                  <a:pos x="227" y="187"/>
                </a:cxn>
                <a:cxn ang="0">
                  <a:pos x="224" y="57"/>
                </a:cxn>
                <a:cxn ang="0">
                  <a:pos x="226" y="29"/>
                </a:cxn>
                <a:cxn ang="0">
                  <a:pos x="196" y="38"/>
                </a:cxn>
                <a:cxn ang="0">
                  <a:pos x="201" y="67"/>
                </a:cxn>
                <a:cxn ang="0">
                  <a:pos x="173" y="186"/>
                </a:cxn>
                <a:cxn ang="0">
                  <a:pos x="163" y="34"/>
                </a:cxn>
                <a:cxn ang="0">
                  <a:pos x="88" y="42"/>
                </a:cxn>
                <a:cxn ang="0">
                  <a:pos x="20" y="82"/>
                </a:cxn>
                <a:cxn ang="0">
                  <a:pos x="5" y="202"/>
                </a:cxn>
                <a:cxn ang="0">
                  <a:pos x="25" y="300"/>
                </a:cxn>
                <a:cxn ang="0">
                  <a:pos x="70" y="301"/>
                </a:cxn>
                <a:cxn ang="0">
                  <a:pos x="54" y="449"/>
                </a:cxn>
                <a:cxn ang="0">
                  <a:pos x="21" y="554"/>
                </a:cxn>
                <a:cxn ang="0">
                  <a:pos x="44" y="584"/>
                </a:cxn>
                <a:cxn ang="0">
                  <a:pos x="51" y="777"/>
                </a:cxn>
                <a:cxn ang="0">
                  <a:pos x="47" y="1261"/>
                </a:cxn>
                <a:cxn ang="0">
                  <a:pos x="21" y="1287"/>
                </a:cxn>
                <a:cxn ang="0">
                  <a:pos x="4" y="1326"/>
                </a:cxn>
                <a:cxn ang="0">
                  <a:pos x="61" y="1335"/>
                </a:cxn>
                <a:cxn ang="0">
                  <a:pos x="96" y="1313"/>
                </a:cxn>
                <a:cxn ang="0">
                  <a:pos x="173" y="395"/>
                </a:cxn>
                <a:cxn ang="0">
                  <a:pos x="198" y="450"/>
                </a:cxn>
                <a:cxn ang="0">
                  <a:pos x="239" y="427"/>
                </a:cxn>
                <a:cxn ang="0">
                  <a:pos x="283" y="286"/>
                </a:cxn>
                <a:cxn ang="0">
                  <a:pos x="308" y="442"/>
                </a:cxn>
                <a:cxn ang="0">
                  <a:pos x="298" y="498"/>
                </a:cxn>
                <a:cxn ang="0">
                  <a:pos x="211" y="513"/>
                </a:cxn>
                <a:cxn ang="0">
                  <a:pos x="134" y="479"/>
                </a:cxn>
                <a:cxn ang="0">
                  <a:pos x="136" y="319"/>
                </a:cxn>
              </a:cxnLst>
              <a:rect l="0" t="0" r="r" b="b"/>
              <a:pathLst>
                <a:path w="453" h="1343">
                  <a:moveTo>
                    <a:pt x="96" y="1313"/>
                  </a:moveTo>
                  <a:lnTo>
                    <a:pt x="96" y="1313"/>
                  </a:lnTo>
                  <a:lnTo>
                    <a:pt x="107" y="1311"/>
                  </a:lnTo>
                  <a:lnTo>
                    <a:pt x="113" y="1310"/>
                  </a:lnTo>
                  <a:lnTo>
                    <a:pt x="117" y="1307"/>
                  </a:lnTo>
                  <a:lnTo>
                    <a:pt x="121" y="1305"/>
                  </a:lnTo>
                  <a:lnTo>
                    <a:pt x="124" y="1301"/>
                  </a:lnTo>
                  <a:lnTo>
                    <a:pt x="126" y="1296"/>
                  </a:lnTo>
                  <a:lnTo>
                    <a:pt x="126" y="1291"/>
                  </a:lnTo>
                  <a:lnTo>
                    <a:pt x="126" y="1291"/>
                  </a:lnTo>
                  <a:lnTo>
                    <a:pt x="126" y="1277"/>
                  </a:lnTo>
                  <a:lnTo>
                    <a:pt x="128" y="1264"/>
                  </a:lnTo>
                  <a:lnTo>
                    <a:pt x="132" y="1252"/>
                  </a:lnTo>
                  <a:lnTo>
                    <a:pt x="136" y="1239"/>
                  </a:lnTo>
                  <a:lnTo>
                    <a:pt x="136" y="1239"/>
                  </a:lnTo>
                  <a:lnTo>
                    <a:pt x="143" y="1224"/>
                  </a:lnTo>
                  <a:lnTo>
                    <a:pt x="147" y="1208"/>
                  </a:lnTo>
                  <a:lnTo>
                    <a:pt x="151" y="1192"/>
                  </a:lnTo>
                  <a:lnTo>
                    <a:pt x="152" y="1175"/>
                  </a:lnTo>
                  <a:lnTo>
                    <a:pt x="152" y="1175"/>
                  </a:lnTo>
                  <a:lnTo>
                    <a:pt x="160" y="984"/>
                  </a:lnTo>
                  <a:lnTo>
                    <a:pt x="160" y="984"/>
                  </a:lnTo>
                  <a:lnTo>
                    <a:pt x="160" y="957"/>
                  </a:lnTo>
                  <a:lnTo>
                    <a:pt x="162" y="943"/>
                  </a:lnTo>
                  <a:lnTo>
                    <a:pt x="163" y="930"/>
                  </a:lnTo>
                  <a:lnTo>
                    <a:pt x="163" y="930"/>
                  </a:lnTo>
                  <a:lnTo>
                    <a:pt x="167" y="919"/>
                  </a:lnTo>
                  <a:lnTo>
                    <a:pt x="171" y="908"/>
                  </a:lnTo>
                  <a:lnTo>
                    <a:pt x="173" y="896"/>
                  </a:lnTo>
                  <a:lnTo>
                    <a:pt x="175" y="882"/>
                  </a:lnTo>
                  <a:lnTo>
                    <a:pt x="179" y="833"/>
                  </a:lnTo>
                  <a:lnTo>
                    <a:pt x="179" y="833"/>
                  </a:lnTo>
                  <a:lnTo>
                    <a:pt x="183" y="787"/>
                  </a:lnTo>
                  <a:lnTo>
                    <a:pt x="189" y="739"/>
                  </a:lnTo>
                  <a:lnTo>
                    <a:pt x="193" y="716"/>
                  </a:lnTo>
                  <a:lnTo>
                    <a:pt x="198" y="693"/>
                  </a:lnTo>
                  <a:lnTo>
                    <a:pt x="205" y="671"/>
                  </a:lnTo>
                  <a:lnTo>
                    <a:pt x="213" y="649"/>
                  </a:lnTo>
                  <a:lnTo>
                    <a:pt x="213" y="649"/>
                  </a:lnTo>
                  <a:lnTo>
                    <a:pt x="218" y="639"/>
                  </a:lnTo>
                  <a:lnTo>
                    <a:pt x="224" y="627"/>
                  </a:lnTo>
                  <a:lnTo>
                    <a:pt x="230" y="623"/>
                  </a:lnTo>
                  <a:lnTo>
                    <a:pt x="234" y="620"/>
                  </a:lnTo>
                  <a:lnTo>
                    <a:pt x="237" y="620"/>
                  </a:lnTo>
                  <a:lnTo>
                    <a:pt x="238" y="622"/>
                  </a:lnTo>
                  <a:lnTo>
                    <a:pt x="241" y="623"/>
                  </a:lnTo>
                  <a:lnTo>
                    <a:pt x="242" y="624"/>
                  </a:lnTo>
                  <a:lnTo>
                    <a:pt x="242" y="624"/>
                  </a:lnTo>
                  <a:lnTo>
                    <a:pt x="245" y="629"/>
                  </a:lnTo>
                  <a:lnTo>
                    <a:pt x="246" y="633"/>
                  </a:lnTo>
                  <a:lnTo>
                    <a:pt x="246" y="641"/>
                  </a:lnTo>
                  <a:lnTo>
                    <a:pt x="246" y="641"/>
                  </a:lnTo>
                  <a:lnTo>
                    <a:pt x="250" y="742"/>
                  </a:lnTo>
                  <a:lnTo>
                    <a:pt x="250" y="742"/>
                  </a:lnTo>
                  <a:lnTo>
                    <a:pt x="252" y="764"/>
                  </a:lnTo>
                  <a:lnTo>
                    <a:pt x="254" y="785"/>
                  </a:lnTo>
                  <a:lnTo>
                    <a:pt x="260" y="806"/>
                  </a:lnTo>
                  <a:lnTo>
                    <a:pt x="264" y="828"/>
                  </a:lnTo>
                  <a:lnTo>
                    <a:pt x="275" y="870"/>
                  </a:lnTo>
                  <a:lnTo>
                    <a:pt x="280" y="892"/>
                  </a:lnTo>
                  <a:lnTo>
                    <a:pt x="283" y="913"/>
                  </a:lnTo>
                  <a:lnTo>
                    <a:pt x="283" y="913"/>
                  </a:lnTo>
                  <a:lnTo>
                    <a:pt x="290" y="973"/>
                  </a:lnTo>
                  <a:lnTo>
                    <a:pt x="294" y="1033"/>
                  </a:lnTo>
                  <a:lnTo>
                    <a:pt x="298" y="1155"/>
                  </a:lnTo>
                  <a:lnTo>
                    <a:pt x="298" y="1155"/>
                  </a:lnTo>
                  <a:lnTo>
                    <a:pt x="297" y="1181"/>
                  </a:lnTo>
                  <a:lnTo>
                    <a:pt x="298" y="1194"/>
                  </a:lnTo>
                  <a:lnTo>
                    <a:pt x="298" y="1201"/>
                  </a:lnTo>
                  <a:lnTo>
                    <a:pt x="301" y="1207"/>
                  </a:lnTo>
                  <a:lnTo>
                    <a:pt x="301" y="1207"/>
                  </a:lnTo>
                  <a:lnTo>
                    <a:pt x="317" y="1250"/>
                  </a:lnTo>
                  <a:lnTo>
                    <a:pt x="317" y="1250"/>
                  </a:lnTo>
                  <a:lnTo>
                    <a:pt x="318" y="1254"/>
                  </a:lnTo>
                  <a:lnTo>
                    <a:pt x="320" y="1257"/>
                  </a:lnTo>
                  <a:lnTo>
                    <a:pt x="321" y="1258"/>
                  </a:lnTo>
                  <a:lnTo>
                    <a:pt x="321" y="1258"/>
                  </a:lnTo>
                  <a:lnTo>
                    <a:pt x="324" y="1260"/>
                  </a:lnTo>
                  <a:lnTo>
                    <a:pt x="327" y="1261"/>
                  </a:lnTo>
                  <a:lnTo>
                    <a:pt x="329" y="1265"/>
                  </a:lnTo>
                  <a:lnTo>
                    <a:pt x="329" y="1269"/>
                  </a:lnTo>
                  <a:lnTo>
                    <a:pt x="329" y="1275"/>
                  </a:lnTo>
                  <a:lnTo>
                    <a:pt x="329" y="1275"/>
                  </a:lnTo>
                  <a:lnTo>
                    <a:pt x="329" y="1296"/>
                  </a:lnTo>
                  <a:lnTo>
                    <a:pt x="331" y="1310"/>
                  </a:lnTo>
                  <a:lnTo>
                    <a:pt x="331" y="1314"/>
                  </a:lnTo>
                  <a:lnTo>
                    <a:pt x="332" y="1316"/>
                  </a:lnTo>
                  <a:lnTo>
                    <a:pt x="332" y="1316"/>
                  </a:lnTo>
                  <a:lnTo>
                    <a:pt x="352" y="1317"/>
                  </a:lnTo>
                  <a:lnTo>
                    <a:pt x="362" y="1320"/>
                  </a:lnTo>
                  <a:lnTo>
                    <a:pt x="366" y="1322"/>
                  </a:lnTo>
                  <a:lnTo>
                    <a:pt x="370" y="1325"/>
                  </a:lnTo>
                  <a:lnTo>
                    <a:pt x="370" y="1325"/>
                  </a:lnTo>
                  <a:lnTo>
                    <a:pt x="378" y="1329"/>
                  </a:lnTo>
                  <a:lnTo>
                    <a:pt x="389" y="1335"/>
                  </a:lnTo>
                  <a:lnTo>
                    <a:pt x="404" y="1339"/>
                  </a:lnTo>
                  <a:lnTo>
                    <a:pt x="419" y="1341"/>
                  </a:lnTo>
                  <a:lnTo>
                    <a:pt x="433" y="1343"/>
                  </a:lnTo>
                  <a:lnTo>
                    <a:pt x="438" y="1343"/>
                  </a:lnTo>
                  <a:lnTo>
                    <a:pt x="444" y="1341"/>
                  </a:lnTo>
                  <a:lnTo>
                    <a:pt x="448" y="1339"/>
                  </a:lnTo>
                  <a:lnTo>
                    <a:pt x="451" y="1336"/>
                  </a:lnTo>
                  <a:lnTo>
                    <a:pt x="453" y="1331"/>
                  </a:lnTo>
                  <a:lnTo>
                    <a:pt x="452" y="1325"/>
                  </a:lnTo>
                  <a:lnTo>
                    <a:pt x="452" y="1325"/>
                  </a:lnTo>
                  <a:lnTo>
                    <a:pt x="451" y="1320"/>
                  </a:lnTo>
                  <a:lnTo>
                    <a:pt x="449" y="1316"/>
                  </a:lnTo>
                  <a:lnTo>
                    <a:pt x="445" y="1311"/>
                  </a:lnTo>
                  <a:lnTo>
                    <a:pt x="441" y="1307"/>
                  </a:lnTo>
                  <a:lnTo>
                    <a:pt x="441" y="1307"/>
                  </a:lnTo>
                  <a:lnTo>
                    <a:pt x="423" y="1295"/>
                  </a:lnTo>
                  <a:lnTo>
                    <a:pt x="414" y="1287"/>
                  </a:lnTo>
                  <a:lnTo>
                    <a:pt x="411" y="1283"/>
                  </a:lnTo>
                  <a:lnTo>
                    <a:pt x="408" y="1280"/>
                  </a:lnTo>
                  <a:lnTo>
                    <a:pt x="408" y="1280"/>
                  </a:lnTo>
                  <a:lnTo>
                    <a:pt x="407" y="1271"/>
                  </a:lnTo>
                  <a:lnTo>
                    <a:pt x="408" y="1261"/>
                  </a:lnTo>
                  <a:lnTo>
                    <a:pt x="411" y="1241"/>
                  </a:lnTo>
                  <a:lnTo>
                    <a:pt x="411" y="1241"/>
                  </a:lnTo>
                  <a:lnTo>
                    <a:pt x="412" y="1235"/>
                  </a:lnTo>
                  <a:lnTo>
                    <a:pt x="414" y="1228"/>
                  </a:lnTo>
                  <a:lnTo>
                    <a:pt x="417" y="1223"/>
                  </a:lnTo>
                  <a:lnTo>
                    <a:pt x="418" y="1216"/>
                  </a:lnTo>
                  <a:lnTo>
                    <a:pt x="418" y="1216"/>
                  </a:lnTo>
                  <a:lnTo>
                    <a:pt x="418" y="1207"/>
                  </a:lnTo>
                  <a:lnTo>
                    <a:pt x="417" y="1198"/>
                  </a:lnTo>
                  <a:lnTo>
                    <a:pt x="412" y="1182"/>
                  </a:lnTo>
                  <a:lnTo>
                    <a:pt x="412" y="1182"/>
                  </a:lnTo>
                  <a:lnTo>
                    <a:pt x="410" y="1174"/>
                  </a:lnTo>
                  <a:lnTo>
                    <a:pt x="408" y="1164"/>
                  </a:lnTo>
                  <a:lnTo>
                    <a:pt x="407" y="1145"/>
                  </a:lnTo>
                  <a:lnTo>
                    <a:pt x="406" y="1108"/>
                  </a:lnTo>
                  <a:lnTo>
                    <a:pt x="406" y="1108"/>
                  </a:lnTo>
                  <a:lnTo>
                    <a:pt x="403" y="1065"/>
                  </a:lnTo>
                  <a:lnTo>
                    <a:pt x="403" y="1065"/>
                  </a:lnTo>
                  <a:lnTo>
                    <a:pt x="403" y="1052"/>
                  </a:lnTo>
                  <a:lnTo>
                    <a:pt x="406" y="1040"/>
                  </a:lnTo>
                  <a:lnTo>
                    <a:pt x="408" y="1028"/>
                  </a:lnTo>
                  <a:lnTo>
                    <a:pt x="410" y="1014"/>
                  </a:lnTo>
                  <a:lnTo>
                    <a:pt x="410" y="1014"/>
                  </a:lnTo>
                  <a:lnTo>
                    <a:pt x="410" y="1005"/>
                  </a:lnTo>
                  <a:lnTo>
                    <a:pt x="408" y="994"/>
                  </a:lnTo>
                  <a:lnTo>
                    <a:pt x="404" y="975"/>
                  </a:lnTo>
                  <a:lnTo>
                    <a:pt x="400" y="954"/>
                  </a:lnTo>
                  <a:lnTo>
                    <a:pt x="400" y="945"/>
                  </a:lnTo>
                  <a:lnTo>
                    <a:pt x="402" y="935"/>
                  </a:lnTo>
                  <a:lnTo>
                    <a:pt x="402" y="935"/>
                  </a:lnTo>
                  <a:lnTo>
                    <a:pt x="403" y="916"/>
                  </a:lnTo>
                  <a:lnTo>
                    <a:pt x="404" y="896"/>
                  </a:lnTo>
                  <a:lnTo>
                    <a:pt x="406" y="858"/>
                  </a:lnTo>
                  <a:lnTo>
                    <a:pt x="406" y="858"/>
                  </a:lnTo>
                  <a:lnTo>
                    <a:pt x="404" y="802"/>
                  </a:lnTo>
                  <a:lnTo>
                    <a:pt x="404" y="747"/>
                  </a:lnTo>
                  <a:lnTo>
                    <a:pt x="400" y="638"/>
                  </a:lnTo>
                  <a:lnTo>
                    <a:pt x="400" y="638"/>
                  </a:lnTo>
                  <a:lnTo>
                    <a:pt x="397" y="590"/>
                  </a:lnTo>
                  <a:lnTo>
                    <a:pt x="397" y="590"/>
                  </a:lnTo>
                  <a:lnTo>
                    <a:pt x="399" y="590"/>
                  </a:lnTo>
                  <a:lnTo>
                    <a:pt x="403" y="588"/>
                  </a:lnTo>
                  <a:lnTo>
                    <a:pt x="414" y="581"/>
                  </a:lnTo>
                  <a:lnTo>
                    <a:pt x="433" y="569"/>
                  </a:lnTo>
                  <a:lnTo>
                    <a:pt x="433" y="569"/>
                  </a:lnTo>
                  <a:lnTo>
                    <a:pt x="434" y="566"/>
                  </a:lnTo>
                  <a:lnTo>
                    <a:pt x="434" y="563"/>
                  </a:lnTo>
                  <a:lnTo>
                    <a:pt x="433" y="554"/>
                  </a:lnTo>
                  <a:lnTo>
                    <a:pt x="425" y="528"/>
                  </a:lnTo>
                  <a:lnTo>
                    <a:pt x="410" y="483"/>
                  </a:lnTo>
                  <a:lnTo>
                    <a:pt x="410" y="483"/>
                  </a:lnTo>
                  <a:lnTo>
                    <a:pt x="399" y="440"/>
                  </a:lnTo>
                  <a:lnTo>
                    <a:pt x="388" y="397"/>
                  </a:lnTo>
                  <a:lnTo>
                    <a:pt x="384" y="375"/>
                  </a:lnTo>
                  <a:lnTo>
                    <a:pt x="381" y="353"/>
                  </a:lnTo>
                  <a:lnTo>
                    <a:pt x="380" y="330"/>
                  </a:lnTo>
                  <a:lnTo>
                    <a:pt x="381" y="310"/>
                  </a:lnTo>
                  <a:lnTo>
                    <a:pt x="381" y="310"/>
                  </a:lnTo>
                  <a:lnTo>
                    <a:pt x="382" y="306"/>
                  </a:lnTo>
                  <a:lnTo>
                    <a:pt x="384" y="303"/>
                  </a:lnTo>
                  <a:lnTo>
                    <a:pt x="389" y="297"/>
                  </a:lnTo>
                  <a:lnTo>
                    <a:pt x="395" y="293"/>
                  </a:lnTo>
                  <a:lnTo>
                    <a:pt x="399" y="286"/>
                  </a:lnTo>
                  <a:lnTo>
                    <a:pt x="399" y="286"/>
                  </a:lnTo>
                  <a:lnTo>
                    <a:pt x="408" y="269"/>
                  </a:lnTo>
                  <a:lnTo>
                    <a:pt x="415" y="251"/>
                  </a:lnTo>
                  <a:lnTo>
                    <a:pt x="422" y="233"/>
                  </a:lnTo>
                  <a:lnTo>
                    <a:pt x="427" y="216"/>
                  </a:lnTo>
                  <a:lnTo>
                    <a:pt x="430" y="198"/>
                  </a:lnTo>
                  <a:lnTo>
                    <a:pt x="433" y="179"/>
                  </a:lnTo>
                  <a:lnTo>
                    <a:pt x="433" y="160"/>
                  </a:lnTo>
                  <a:lnTo>
                    <a:pt x="432" y="141"/>
                  </a:lnTo>
                  <a:lnTo>
                    <a:pt x="432" y="141"/>
                  </a:lnTo>
                  <a:lnTo>
                    <a:pt x="429" y="112"/>
                  </a:lnTo>
                  <a:lnTo>
                    <a:pt x="422" y="85"/>
                  </a:lnTo>
                  <a:lnTo>
                    <a:pt x="422" y="85"/>
                  </a:lnTo>
                  <a:lnTo>
                    <a:pt x="421" y="79"/>
                  </a:lnTo>
                  <a:lnTo>
                    <a:pt x="417" y="77"/>
                  </a:lnTo>
                  <a:lnTo>
                    <a:pt x="406" y="71"/>
                  </a:lnTo>
                  <a:lnTo>
                    <a:pt x="406" y="71"/>
                  </a:lnTo>
                  <a:lnTo>
                    <a:pt x="373" y="56"/>
                  </a:lnTo>
                  <a:lnTo>
                    <a:pt x="342" y="40"/>
                  </a:lnTo>
                  <a:lnTo>
                    <a:pt x="310" y="22"/>
                  </a:lnTo>
                  <a:lnTo>
                    <a:pt x="295" y="11"/>
                  </a:lnTo>
                  <a:lnTo>
                    <a:pt x="282" y="0"/>
                  </a:lnTo>
                  <a:lnTo>
                    <a:pt x="282" y="0"/>
                  </a:lnTo>
                  <a:lnTo>
                    <a:pt x="271" y="26"/>
                  </a:lnTo>
                  <a:lnTo>
                    <a:pt x="267" y="40"/>
                  </a:lnTo>
                  <a:lnTo>
                    <a:pt x="265" y="47"/>
                  </a:lnTo>
                  <a:lnTo>
                    <a:pt x="265" y="53"/>
                  </a:lnTo>
                  <a:lnTo>
                    <a:pt x="265" y="53"/>
                  </a:lnTo>
                  <a:lnTo>
                    <a:pt x="273" y="116"/>
                  </a:lnTo>
                  <a:lnTo>
                    <a:pt x="273" y="116"/>
                  </a:lnTo>
                  <a:lnTo>
                    <a:pt x="280" y="168"/>
                  </a:lnTo>
                  <a:lnTo>
                    <a:pt x="280" y="168"/>
                  </a:lnTo>
                  <a:lnTo>
                    <a:pt x="278" y="169"/>
                  </a:lnTo>
                  <a:lnTo>
                    <a:pt x="275" y="171"/>
                  </a:lnTo>
                  <a:lnTo>
                    <a:pt x="268" y="172"/>
                  </a:lnTo>
                  <a:lnTo>
                    <a:pt x="268" y="172"/>
                  </a:lnTo>
                  <a:lnTo>
                    <a:pt x="227" y="187"/>
                  </a:lnTo>
                  <a:lnTo>
                    <a:pt x="227" y="187"/>
                  </a:lnTo>
                  <a:lnTo>
                    <a:pt x="222" y="72"/>
                  </a:lnTo>
                  <a:lnTo>
                    <a:pt x="222" y="72"/>
                  </a:lnTo>
                  <a:lnTo>
                    <a:pt x="220" y="67"/>
                  </a:lnTo>
                  <a:lnTo>
                    <a:pt x="220" y="60"/>
                  </a:lnTo>
                  <a:lnTo>
                    <a:pt x="220" y="60"/>
                  </a:lnTo>
                  <a:lnTo>
                    <a:pt x="224" y="57"/>
                  </a:lnTo>
                  <a:lnTo>
                    <a:pt x="230" y="52"/>
                  </a:lnTo>
                  <a:lnTo>
                    <a:pt x="235" y="48"/>
                  </a:lnTo>
                  <a:lnTo>
                    <a:pt x="237" y="47"/>
                  </a:lnTo>
                  <a:lnTo>
                    <a:pt x="238" y="45"/>
                  </a:lnTo>
                  <a:lnTo>
                    <a:pt x="238" y="45"/>
                  </a:lnTo>
                  <a:lnTo>
                    <a:pt x="231" y="34"/>
                  </a:lnTo>
                  <a:lnTo>
                    <a:pt x="226" y="29"/>
                  </a:lnTo>
                  <a:lnTo>
                    <a:pt x="222" y="25"/>
                  </a:lnTo>
                  <a:lnTo>
                    <a:pt x="218" y="22"/>
                  </a:lnTo>
                  <a:lnTo>
                    <a:pt x="212" y="21"/>
                  </a:lnTo>
                  <a:lnTo>
                    <a:pt x="207" y="23"/>
                  </a:lnTo>
                  <a:lnTo>
                    <a:pt x="203" y="29"/>
                  </a:lnTo>
                  <a:lnTo>
                    <a:pt x="203" y="29"/>
                  </a:lnTo>
                  <a:lnTo>
                    <a:pt x="196" y="38"/>
                  </a:lnTo>
                  <a:lnTo>
                    <a:pt x="194" y="44"/>
                  </a:lnTo>
                  <a:lnTo>
                    <a:pt x="196" y="49"/>
                  </a:lnTo>
                  <a:lnTo>
                    <a:pt x="196" y="49"/>
                  </a:lnTo>
                  <a:lnTo>
                    <a:pt x="200" y="57"/>
                  </a:lnTo>
                  <a:lnTo>
                    <a:pt x="201" y="63"/>
                  </a:lnTo>
                  <a:lnTo>
                    <a:pt x="201" y="67"/>
                  </a:lnTo>
                  <a:lnTo>
                    <a:pt x="201" y="67"/>
                  </a:lnTo>
                  <a:lnTo>
                    <a:pt x="197" y="127"/>
                  </a:lnTo>
                  <a:lnTo>
                    <a:pt x="197" y="127"/>
                  </a:lnTo>
                  <a:lnTo>
                    <a:pt x="192" y="186"/>
                  </a:lnTo>
                  <a:lnTo>
                    <a:pt x="192" y="186"/>
                  </a:lnTo>
                  <a:lnTo>
                    <a:pt x="189" y="186"/>
                  </a:lnTo>
                  <a:lnTo>
                    <a:pt x="185" y="187"/>
                  </a:lnTo>
                  <a:lnTo>
                    <a:pt x="173" y="186"/>
                  </a:lnTo>
                  <a:lnTo>
                    <a:pt x="148" y="184"/>
                  </a:lnTo>
                  <a:lnTo>
                    <a:pt x="148" y="184"/>
                  </a:lnTo>
                  <a:lnTo>
                    <a:pt x="158" y="123"/>
                  </a:lnTo>
                  <a:lnTo>
                    <a:pt x="164" y="62"/>
                  </a:lnTo>
                  <a:lnTo>
                    <a:pt x="164" y="62"/>
                  </a:lnTo>
                  <a:lnTo>
                    <a:pt x="164" y="47"/>
                  </a:lnTo>
                  <a:lnTo>
                    <a:pt x="163" y="34"/>
                  </a:lnTo>
                  <a:lnTo>
                    <a:pt x="160" y="21"/>
                  </a:lnTo>
                  <a:lnTo>
                    <a:pt x="158" y="7"/>
                  </a:lnTo>
                  <a:lnTo>
                    <a:pt x="158" y="7"/>
                  </a:lnTo>
                  <a:lnTo>
                    <a:pt x="147" y="14"/>
                  </a:lnTo>
                  <a:lnTo>
                    <a:pt x="136" y="21"/>
                  </a:lnTo>
                  <a:lnTo>
                    <a:pt x="111" y="32"/>
                  </a:lnTo>
                  <a:lnTo>
                    <a:pt x="88" y="42"/>
                  </a:lnTo>
                  <a:lnTo>
                    <a:pt x="65" y="53"/>
                  </a:lnTo>
                  <a:lnTo>
                    <a:pt x="65" y="53"/>
                  </a:lnTo>
                  <a:lnTo>
                    <a:pt x="43" y="66"/>
                  </a:lnTo>
                  <a:lnTo>
                    <a:pt x="32" y="72"/>
                  </a:lnTo>
                  <a:lnTo>
                    <a:pt x="23" y="79"/>
                  </a:lnTo>
                  <a:lnTo>
                    <a:pt x="23" y="79"/>
                  </a:lnTo>
                  <a:lnTo>
                    <a:pt x="20" y="82"/>
                  </a:lnTo>
                  <a:lnTo>
                    <a:pt x="19" y="86"/>
                  </a:lnTo>
                  <a:lnTo>
                    <a:pt x="16" y="96"/>
                  </a:lnTo>
                  <a:lnTo>
                    <a:pt x="15" y="115"/>
                  </a:lnTo>
                  <a:lnTo>
                    <a:pt x="15" y="115"/>
                  </a:lnTo>
                  <a:lnTo>
                    <a:pt x="10" y="135"/>
                  </a:lnTo>
                  <a:lnTo>
                    <a:pt x="8" y="166"/>
                  </a:lnTo>
                  <a:lnTo>
                    <a:pt x="5" y="202"/>
                  </a:lnTo>
                  <a:lnTo>
                    <a:pt x="4" y="221"/>
                  </a:lnTo>
                  <a:lnTo>
                    <a:pt x="5" y="239"/>
                  </a:lnTo>
                  <a:lnTo>
                    <a:pt x="6" y="256"/>
                  </a:lnTo>
                  <a:lnTo>
                    <a:pt x="10" y="271"/>
                  </a:lnTo>
                  <a:lnTo>
                    <a:pt x="15" y="285"/>
                  </a:lnTo>
                  <a:lnTo>
                    <a:pt x="21" y="296"/>
                  </a:lnTo>
                  <a:lnTo>
                    <a:pt x="25" y="300"/>
                  </a:lnTo>
                  <a:lnTo>
                    <a:pt x="29" y="303"/>
                  </a:lnTo>
                  <a:lnTo>
                    <a:pt x="35" y="306"/>
                  </a:lnTo>
                  <a:lnTo>
                    <a:pt x="40" y="307"/>
                  </a:lnTo>
                  <a:lnTo>
                    <a:pt x="47" y="308"/>
                  </a:lnTo>
                  <a:lnTo>
                    <a:pt x="54" y="307"/>
                  </a:lnTo>
                  <a:lnTo>
                    <a:pt x="61" y="306"/>
                  </a:lnTo>
                  <a:lnTo>
                    <a:pt x="70" y="301"/>
                  </a:lnTo>
                  <a:lnTo>
                    <a:pt x="70" y="301"/>
                  </a:lnTo>
                  <a:lnTo>
                    <a:pt x="70" y="312"/>
                  </a:lnTo>
                  <a:lnTo>
                    <a:pt x="72" y="323"/>
                  </a:lnTo>
                  <a:lnTo>
                    <a:pt x="69" y="345"/>
                  </a:lnTo>
                  <a:lnTo>
                    <a:pt x="62" y="389"/>
                  </a:lnTo>
                  <a:lnTo>
                    <a:pt x="62" y="389"/>
                  </a:lnTo>
                  <a:lnTo>
                    <a:pt x="54" y="449"/>
                  </a:lnTo>
                  <a:lnTo>
                    <a:pt x="47" y="479"/>
                  </a:lnTo>
                  <a:lnTo>
                    <a:pt x="40" y="509"/>
                  </a:lnTo>
                  <a:lnTo>
                    <a:pt x="40" y="509"/>
                  </a:lnTo>
                  <a:lnTo>
                    <a:pt x="38" y="515"/>
                  </a:lnTo>
                  <a:lnTo>
                    <a:pt x="34" y="525"/>
                  </a:lnTo>
                  <a:lnTo>
                    <a:pt x="24" y="544"/>
                  </a:lnTo>
                  <a:lnTo>
                    <a:pt x="21" y="554"/>
                  </a:lnTo>
                  <a:lnTo>
                    <a:pt x="21" y="562"/>
                  </a:lnTo>
                  <a:lnTo>
                    <a:pt x="21" y="566"/>
                  </a:lnTo>
                  <a:lnTo>
                    <a:pt x="23" y="570"/>
                  </a:lnTo>
                  <a:lnTo>
                    <a:pt x="25" y="573"/>
                  </a:lnTo>
                  <a:lnTo>
                    <a:pt x="29" y="575"/>
                  </a:lnTo>
                  <a:lnTo>
                    <a:pt x="29" y="575"/>
                  </a:lnTo>
                  <a:lnTo>
                    <a:pt x="44" y="584"/>
                  </a:lnTo>
                  <a:lnTo>
                    <a:pt x="53" y="588"/>
                  </a:lnTo>
                  <a:lnTo>
                    <a:pt x="55" y="590"/>
                  </a:lnTo>
                  <a:lnTo>
                    <a:pt x="57" y="592"/>
                  </a:lnTo>
                  <a:lnTo>
                    <a:pt x="57" y="592"/>
                  </a:lnTo>
                  <a:lnTo>
                    <a:pt x="55" y="615"/>
                  </a:lnTo>
                  <a:lnTo>
                    <a:pt x="55" y="615"/>
                  </a:lnTo>
                  <a:lnTo>
                    <a:pt x="51" y="777"/>
                  </a:lnTo>
                  <a:lnTo>
                    <a:pt x="49" y="858"/>
                  </a:lnTo>
                  <a:lnTo>
                    <a:pt x="49" y="938"/>
                  </a:lnTo>
                  <a:lnTo>
                    <a:pt x="49" y="938"/>
                  </a:lnTo>
                  <a:lnTo>
                    <a:pt x="49" y="1185"/>
                  </a:lnTo>
                  <a:lnTo>
                    <a:pt x="49" y="1185"/>
                  </a:lnTo>
                  <a:lnTo>
                    <a:pt x="49" y="1223"/>
                  </a:lnTo>
                  <a:lnTo>
                    <a:pt x="47" y="1261"/>
                  </a:lnTo>
                  <a:lnTo>
                    <a:pt x="47" y="1261"/>
                  </a:lnTo>
                  <a:lnTo>
                    <a:pt x="47" y="1268"/>
                  </a:lnTo>
                  <a:lnTo>
                    <a:pt x="46" y="1273"/>
                  </a:lnTo>
                  <a:lnTo>
                    <a:pt x="43" y="1276"/>
                  </a:lnTo>
                  <a:lnTo>
                    <a:pt x="40" y="1279"/>
                  </a:lnTo>
                  <a:lnTo>
                    <a:pt x="34" y="1281"/>
                  </a:lnTo>
                  <a:lnTo>
                    <a:pt x="21" y="1287"/>
                  </a:lnTo>
                  <a:lnTo>
                    <a:pt x="21" y="1287"/>
                  </a:lnTo>
                  <a:lnTo>
                    <a:pt x="12" y="1292"/>
                  </a:lnTo>
                  <a:lnTo>
                    <a:pt x="5" y="1301"/>
                  </a:lnTo>
                  <a:lnTo>
                    <a:pt x="1" y="1309"/>
                  </a:lnTo>
                  <a:lnTo>
                    <a:pt x="0" y="1316"/>
                  </a:lnTo>
                  <a:lnTo>
                    <a:pt x="2" y="1324"/>
                  </a:lnTo>
                  <a:lnTo>
                    <a:pt x="4" y="1326"/>
                  </a:lnTo>
                  <a:lnTo>
                    <a:pt x="6" y="1329"/>
                  </a:lnTo>
                  <a:lnTo>
                    <a:pt x="10" y="1332"/>
                  </a:lnTo>
                  <a:lnTo>
                    <a:pt x="15" y="1335"/>
                  </a:lnTo>
                  <a:lnTo>
                    <a:pt x="27" y="1337"/>
                  </a:lnTo>
                  <a:lnTo>
                    <a:pt x="27" y="1337"/>
                  </a:lnTo>
                  <a:lnTo>
                    <a:pt x="43" y="1337"/>
                  </a:lnTo>
                  <a:lnTo>
                    <a:pt x="61" y="1335"/>
                  </a:lnTo>
                  <a:lnTo>
                    <a:pt x="61" y="1335"/>
                  </a:lnTo>
                  <a:lnTo>
                    <a:pt x="66" y="1333"/>
                  </a:lnTo>
                  <a:lnTo>
                    <a:pt x="70" y="1331"/>
                  </a:lnTo>
                  <a:lnTo>
                    <a:pt x="80" y="1324"/>
                  </a:lnTo>
                  <a:lnTo>
                    <a:pt x="88" y="1316"/>
                  </a:lnTo>
                  <a:lnTo>
                    <a:pt x="92" y="1314"/>
                  </a:lnTo>
                  <a:lnTo>
                    <a:pt x="96" y="1313"/>
                  </a:lnTo>
                  <a:lnTo>
                    <a:pt x="96" y="1313"/>
                  </a:lnTo>
                  <a:close/>
                  <a:moveTo>
                    <a:pt x="140" y="297"/>
                  </a:moveTo>
                  <a:lnTo>
                    <a:pt x="140" y="297"/>
                  </a:lnTo>
                  <a:lnTo>
                    <a:pt x="185" y="295"/>
                  </a:lnTo>
                  <a:lnTo>
                    <a:pt x="185" y="295"/>
                  </a:lnTo>
                  <a:lnTo>
                    <a:pt x="173" y="395"/>
                  </a:lnTo>
                  <a:lnTo>
                    <a:pt x="173" y="395"/>
                  </a:lnTo>
                  <a:lnTo>
                    <a:pt x="171" y="409"/>
                  </a:lnTo>
                  <a:lnTo>
                    <a:pt x="171" y="417"/>
                  </a:lnTo>
                  <a:lnTo>
                    <a:pt x="171" y="420"/>
                  </a:lnTo>
                  <a:lnTo>
                    <a:pt x="174" y="423"/>
                  </a:lnTo>
                  <a:lnTo>
                    <a:pt x="174" y="423"/>
                  </a:lnTo>
                  <a:lnTo>
                    <a:pt x="189" y="440"/>
                  </a:lnTo>
                  <a:lnTo>
                    <a:pt x="198" y="450"/>
                  </a:lnTo>
                  <a:lnTo>
                    <a:pt x="203" y="453"/>
                  </a:lnTo>
                  <a:lnTo>
                    <a:pt x="205" y="453"/>
                  </a:lnTo>
                  <a:lnTo>
                    <a:pt x="205" y="453"/>
                  </a:lnTo>
                  <a:lnTo>
                    <a:pt x="224" y="440"/>
                  </a:lnTo>
                  <a:lnTo>
                    <a:pt x="235" y="432"/>
                  </a:lnTo>
                  <a:lnTo>
                    <a:pt x="238" y="430"/>
                  </a:lnTo>
                  <a:lnTo>
                    <a:pt x="239" y="427"/>
                  </a:lnTo>
                  <a:lnTo>
                    <a:pt x="239" y="427"/>
                  </a:lnTo>
                  <a:lnTo>
                    <a:pt x="238" y="385"/>
                  </a:lnTo>
                  <a:lnTo>
                    <a:pt x="238" y="385"/>
                  </a:lnTo>
                  <a:lnTo>
                    <a:pt x="233" y="285"/>
                  </a:lnTo>
                  <a:lnTo>
                    <a:pt x="233" y="285"/>
                  </a:lnTo>
                  <a:lnTo>
                    <a:pt x="283" y="286"/>
                  </a:lnTo>
                  <a:lnTo>
                    <a:pt x="283" y="286"/>
                  </a:lnTo>
                  <a:lnTo>
                    <a:pt x="283" y="289"/>
                  </a:lnTo>
                  <a:lnTo>
                    <a:pt x="286" y="296"/>
                  </a:lnTo>
                  <a:lnTo>
                    <a:pt x="288" y="319"/>
                  </a:lnTo>
                  <a:lnTo>
                    <a:pt x="294" y="355"/>
                  </a:lnTo>
                  <a:lnTo>
                    <a:pt x="294" y="355"/>
                  </a:lnTo>
                  <a:lnTo>
                    <a:pt x="301" y="398"/>
                  </a:lnTo>
                  <a:lnTo>
                    <a:pt x="308" y="442"/>
                  </a:lnTo>
                  <a:lnTo>
                    <a:pt x="308" y="442"/>
                  </a:lnTo>
                  <a:lnTo>
                    <a:pt x="312" y="465"/>
                  </a:lnTo>
                  <a:lnTo>
                    <a:pt x="316" y="479"/>
                  </a:lnTo>
                  <a:lnTo>
                    <a:pt x="317" y="483"/>
                  </a:lnTo>
                  <a:lnTo>
                    <a:pt x="320" y="485"/>
                  </a:lnTo>
                  <a:lnTo>
                    <a:pt x="320" y="485"/>
                  </a:lnTo>
                  <a:lnTo>
                    <a:pt x="298" y="498"/>
                  </a:lnTo>
                  <a:lnTo>
                    <a:pt x="273" y="507"/>
                  </a:lnTo>
                  <a:lnTo>
                    <a:pt x="261" y="510"/>
                  </a:lnTo>
                  <a:lnTo>
                    <a:pt x="249" y="513"/>
                  </a:lnTo>
                  <a:lnTo>
                    <a:pt x="235" y="514"/>
                  </a:lnTo>
                  <a:lnTo>
                    <a:pt x="223" y="514"/>
                  </a:lnTo>
                  <a:lnTo>
                    <a:pt x="223" y="514"/>
                  </a:lnTo>
                  <a:lnTo>
                    <a:pt x="211" y="513"/>
                  </a:lnTo>
                  <a:lnTo>
                    <a:pt x="198" y="510"/>
                  </a:lnTo>
                  <a:lnTo>
                    <a:pt x="186" y="507"/>
                  </a:lnTo>
                  <a:lnTo>
                    <a:pt x="174" y="502"/>
                  </a:lnTo>
                  <a:lnTo>
                    <a:pt x="174" y="502"/>
                  </a:lnTo>
                  <a:lnTo>
                    <a:pt x="163" y="496"/>
                  </a:lnTo>
                  <a:lnTo>
                    <a:pt x="148" y="488"/>
                  </a:lnTo>
                  <a:lnTo>
                    <a:pt x="134" y="479"/>
                  </a:lnTo>
                  <a:lnTo>
                    <a:pt x="130" y="473"/>
                  </a:lnTo>
                  <a:lnTo>
                    <a:pt x="129" y="469"/>
                  </a:lnTo>
                  <a:lnTo>
                    <a:pt x="129" y="469"/>
                  </a:lnTo>
                  <a:lnTo>
                    <a:pt x="129" y="427"/>
                  </a:lnTo>
                  <a:lnTo>
                    <a:pt x="130" y="383"/>
                  </a:lnTo>
                  <a:lnTo>
                    <a:pt x="133" y="341"/>
                  </a:lnTo>
                  <a:lnTo>
                    <a:pt x="136" y="319"/>
                  </a:lnTo>
                  <a:lnTo>
                    <a:pt x="140" y="297"/>
                  </a:lnTo>
                  <a:lnTo>
                    <a:pt x="140" y="297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33C214B4-37A8-48E7-B814-479EC51AB989}"/>
              </a:ext>
            </a:extLst>
          </p:cNvPr>
          <p:cNvGrpSpPr/>
          <p:nvPr/>
        </p:nvGrpSpPr>
        <p:grpSpPr>
          <a:xfrm>
            <a:off x="4760643" y="2203838"/>
            <a:ext cx="160981" cy="2840449"/>
            <a:chOff x="3348012" y="2513104"/>
            <a:chExt cx="160981" cy="2840449"/>
          </a:xfrm>
        </p:grpSpPr>
        <p:sp>
          <p:nvSpPr>
            <p:cNvPr id="11" name="Oval 96">
              <a:extLst>
                <a:ext uri="{FF2B5EF4-FFF2-40B4-BE49-F238E27FC236}">
                  <a16:creationId xmlns:a16="http://schemas.microsoft.com/office/drawing/2014/main" id="{291FAD83-5FE8-4CE7-9D9D-FC2F8875D93A}"/>
                </a:ext>
              </a:extLst>
            </p:cNvPr>
            <p:cNvSpPr/>
            <p:nvPr/>
          </p:nvSpPr>
          <p:spPr>
            <a:xfrm>
              <a:off x="3348012" y="2513104"/>
              <a:ext cx="160981" cy="16098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2" name="Oval 97">
              <a:extLst>
                <a:ext uri="{FF2B5EF4-FFF2-40B4-BE49-F238E27FC236}">
                  <a16:creationId xmlns:a16="http://schemas.microsoft.com/office/drawing/2014/main" id="{45C06B20-7D37-4420-A3DB-318F50FA56BB}"/>
                </a:ext>
              </a:extLst>
            </p:cNvPr>
            <p:cNvSpPr/>
            <p:nvPr/>
          </p:nvSpPr>
          <p:spPr>
            <a:xfrm>
              <a:off x="3348012" y="3862954"/>
              <a:ext cx="160981" cy="160981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3" name="Oval 98">
              <a:extLst>
                <a:ext uri="{FF2B5EF4-FFF2-40B4-BE49-F238E27FC236}">
                  <a16:creationId xmlns:a16="http://schemas.microsoft.com/office/drawing/2014/main" id="{B08A9859-5544-416D-B34F-DF10DC023D74}"/>
                </a:ext>
              </a:extLst>
            </p:cNvPr>
            <p:cNvSpPr/>
            <p:nvPr/>
          </p:nvSpPr>
          <p:spPr>
            <a:xfrm>
              <a:off x="3348012" y="5192572"/>
              <a:ext cx="160981" cy="16098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  <p:cxnSp>
          <p:nvCxnSpPr>
            <p:cNvPr id="14" name="Straight Connector 100">
              <a:extLst>
                <a:ext uri="{FF2B5EF4-FFF2-40B4-BE49-F238E27FC236}">
                  <a16:creationId xmlns:a16="http://schemas.microsoft.com/office/drawing/2014/main" id="{F8F0C53D-8EAA-4EDD-9714-EB88BDA5E4A9}"/>
                </a:ext>
              </a:extLst>
            </p:cNvPr>
            <p:cNvCxnSpPr/>
            <p:nvPr/>
          </p:nvCxnSpPr>
          <p:spPr>
            <a:xfrm rot="5400000">
              <a:off x="2834068" y="3268519"/>
              <a:ext cx="1188868" cy="2001"/>
            </a:xfrm>
            <a:prstGeom prst="line">
              <a:avLst/>
            </a:prstGeom>
            <a:ln>
              <a:solidFill>
                <a:srgbClr val="1A2A4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04">
              <a:extLst>
                <a:ext uri="{FF2B5EF4-FFF2-40B4-BE49-F238E27FC236}">
                  <a16:creationId xmlns:a16="http://schemas.microsoft.com/office/drawing/2014/main" id="{286D2058-EF2B-442A-B202-69CAF3FC3CFB}"/>
                </a:ext>
              </a:extLst>
            </p:cNvPr>
            <p:cNvCxnSpPr/>
            <p:nvPr/>
          </p:nvCxnSpPr>
          <p:spPr>
            <a:xfrm rot="5400000">
              <a:off x="2844184" y="4608259"/>
              <a:ext cx="1168636" cy="1985"/>
            </a:xfrm>
            <a:prstGeom prst="line">
              <a:avLst/>
            </a:prstGeom>
            <a:ln>
              <a:solidFill>
                <a:srgbClr val="1A2A4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文本框 15">
            <a:extLst>
              <a:ext uri="{FF2B5EF4-FFF2-40B4-BE49-F238E27FC236}">
                <a16:creationId xmlns:a16="http://schemas.microsoft.com/office/drawing/2014/main" id="{84490114-8C17-4835-8A29-24AFD8FC33DA}"/>
              </a:ext>
            </a:extLst>
          </p:cNvPr>
          <p:cNvSpPr txBox="1"/>
          <p:nvPr/>
        </p:nvSpPr>
        <p:spPr>
          <a:xfrm>
            <a:off x="2369477" y="2097020"/>
            <a:ext cx="22366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如何設計計分公式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82964189-4B73-4F09-A865-CEB026D2E7DE}"/>
              </a:ext>
            </a:extLst>
          </p:cNvPr>
          <p:cNvSpPr txBox="1"/>
          <p:nvPr/>
        </p:nvSpPr>
        <p:spPr>
          <a:xfrm>
            <a:off x="2369477" y="3464901"/>
            <a:ext cx="22366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如何設計溫暖的反饋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2560DE9E-7293-4B54-A77C-425C7E042A5F}"/>
              </a:ext>
            </a:extLst>
          </p:cNvPr>
          <p:cNvSpPr txBox="1"/>
          <p:nvPr/>
        </p:nvSpPr>
        <p:spPr>
          <a:xfrm>
            <a:off x="2369477" y="4559711"/>
            <a:ext cx="22406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對特定題目的開放性問答設計精確的語義理解模型</a:t>
            </a:r>
            <a:endParaRPr lang="en-US" altLang="zh-CN" sz="16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9969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90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900" decel="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9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6" grpId="0"/>
      <p:bldP spid="17" grpId="0"/>
      <p:bldP spid="1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户外, 轮廓, 滑雪, 雪花&#10;&#10;已生成极高可信度的说明">
            <a:extLst>
              <a:ext uri="{FF2B5EF4-FFF2-40B4-BE49-F238E27FC236}">
                <a16:creationId xmlns:a16="http://schemas.microsoft.com/office/drawing/2014/main" id="{9BFE63EE-3AF3-4DAE-BFE5-757946FF0CB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990"/>
          <a:stretch/>
        </p:blipFill>
        <p:spPr>
          <a:xfrm>
            <a:off x="1035239" y="3104170"/>
            <a:ext cx="4705279" cy="4239823"/>
          </a:xfrm>
          <a:prstGeom prst="rect">
            <a:avLst/>
          </a:prstGeom>
        </p:spPr>
      </p:pic>
      <p:sp>
        <p:nvSpPr>
          <p:cNvPr id="17" name="Rectangle 347">
            <a:extLst>
              <a:ext uri="{FF2B5EF4-FFF2-40B4-BE49-F238E27FC236}">
                <a16:creationId xmlns:a16="http://schemas.microsoft.com/office/drawing/2014/main" id="{A57554F2-EB7B-43E2-B68D-71ACE5011C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04205" y="3812223"/>
            <a:ext cx="2306230" cy="40466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  <a:defRPr/>
            </a:pPr>
            <a:r>
              <a:rPr lang="zh-CN" altLang="en-US" sz="2000" dirty="0"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野村投信二</a:t>
            </a:r>
            <a:r>
              <a:rPr lang="en-US" altLang="zh-CN" sz="2000" dirty="0"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/</a:t>
            </a:r>
            <a:r>
              <a:rPr lang="zh-CN" altLang="en-US" sz="2000" dirty="0"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第二組</a:t>
            </a:r>
            <a:endParaRPr lang="zh-CN" altLang="en-US" sz="2000" b="1" dirty="0"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FC31A34E-F85C-4C58-BF5E-1B284F491DA1}"/>
              </a:ext>
            </a:extLst>
          </p:cNvPr>
          <p:cNvSpPr/>
          <p:nvPr/>
        </p:nvSpPr>
        <p:spPr>
          <a:xfrm>
            <a:off x="6372501" y="2914766"/>
            <a:ext cx="452622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>
              <a:spcBef>
                <a:spcPct val="50000"/>
              </a:spcBef>
              <a:defRPr/>
            </a:pPr>
            <a:r>
              <a:rPr lang="zh-CN" altLang="en-US" sz="4800" b="1">
                <a:solidFill>
                  <a:srgbClr val="15A9A9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謝謝觀看</a:t>
            </a:r>
            <a:endParaRPr lang="en-US" altLang="zh-TW" sz="4800" b="1" dirty="0">
              <a:solidFill>
                <a:srgbClr val="15A9A9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1798D88F-CC38-40DA-BB03-3F05535B655A}"/>
              </a:ext>
            </a:extLst>
          </p:cNvPr>
          <p:cNvSpPr txBox="1"/>
          <p:nvPr/>
        </p:nvSpPr>
        <p:spPr>
          <a:xfrm>
            <a:off x="1706544" y="1591327"/>
            <a:ext cx="919218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0" b="1" dirty="0"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Project/</a:t>
            </a:r>
            <a:r>
              <a:rPr lang="en-US" altLang="zh-CN" sz="8000" b="1" dirty="0" err="1"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JoyFarmer</a:t>
            </a:r>
            <a:endParaRPr lang="en-US" altLang="zh-CN" sz="8000" b="1" dirty="0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" name="Capo Productions - Journey">
            <a:hlinkClick r:id="" action="ppaction://media"/>
            <a:extLst>
              <a:ext uri="{FF2B5EF4-FFF2-40B4-BE49-F238E27FC236}">
                <a16:creationId xmlns:a16="http://schemas.microsoft.com/office/drawing/2014/main" id="{94208E09-2A26-43D6-93AC-80E4B372670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1054768" y="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556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Click="0" advTm="0">
        <p:random/>
      </p:transition>
    </mc:Choice>
    <mc:Fallback xmlns="">
      <p:transition spd="slow" advClick="0" advTm="0">
        <p:random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" fill="hold">
                          <p:stCondLst>
                            <p:cond delay="indefinite"/>
                          </p:stCondLst>
                          <p:childTnLst>
                            <p:par>
                              <p:cTn id="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" presetID="2" presetClass="entr" presetSubtype="4" fill="hold" nodeType="click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11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12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3" fill="hold">
                          <p:stCondLst>
                            <p:cond delay="indefinite"/>
                          </p:stCondLst>
                          <p:childTnLst>
                            <p:par>
                              <p:cTn id="1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5" presetID="16" presetClass="entr" presetSubtype="2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17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8" fill="hold">
                          <p:stCondLst>
                            <p:cond delay="indefinite"/>
                          </p:stCondLst>
                          <p:childTnLst>
                            <p:par>
                              <p:cTn id="1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0" presetID="2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2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3" fill="hold">
                          <p:stCondLst>
                            <p:cond delay="indefinite"/>
                          </p:stCondLst>
                          <p:childTnLst>
                            <p:par>
                              <p:cTn id="2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5" presetID="42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10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8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numSld="999" showWhenStopped="0">
                    <p:cTn id="30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2"/>
                    </p:tgtEl>
                  </p:cMediaNode>
                </p:audio>
              </p:childTnLst>
            </p:cTn>
          </p:par>
        </p:tnLst>
        <p:bldLst>
          <p:bldP spid="17" grpId="0"/>
          <p:bldP spid="18" grpId="0"/>
          <p:bldP spid="19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" fill="hold">
                          <p:stCondLst>
                            <p:cond delay="indefinite"/>
                          </p:stCondLst>
                          <p:childTnLst>
                            <p:par>
                              <p:cTn id="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" presetID="2" presetClass="entr" presetSubtype="4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3" fill="hold">
                          <p:stCondLst>
                            <p:cond delay="indefinite"/>
                          </p:stCondLst>
                          <p:childTnLst>
                            <p:par>
                              <p:cTn id="1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5" presetID="16" presetClass="entr" presetSubtype="2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17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8" fill="hold">
                          <p:stCondLst>
                            <p:cond delay="indefinite"/>
                          </p:stCondLst>
                          <p:childTnLst>
                            <p:par>
                              <p:cTn id="1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0" presetID="2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2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3" fill="hold">
                          <p:stCondLst>
                            <p:cond delay="indefinite"/>
                          </p:stCondLst>
                          <p:childTnLst>
                            <p:par>
                              <p:cTn id="2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5" presetID="42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10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8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numSld="999" showWhenStopped="0">
                    <p:cTn id="30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2"/>
                    </p:tgtEl>
                  </p:cMediaNode>
                </p:audio>
              </p:childTnLst>
            </p:cTn>
          </p:par>
        </p:tnLst>
        <p:bldLst>
          <p:bldP spid="17" grpId="0"/>
          <p:bldP spid="18" grpId="0"/>
          <p:bldP spid="19" grpId="0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>
            <a:extLst>
              <a:ext uri="{FF2B5EF4-FFF2-40B4-BE49-F238E27FC236}">
                <a16:creationId xmlns:a16="http://schemas.microsoft.com/office/drawing/2014/main" id="{1FF19522-B7C4-4919-BC5F-277E1E805E61}"/>
              </a:ext>
            </a:extLst>
          </p:cNvPr>
          <p:cNvGrpSpPr/>
          <p:nvPr/>
        </p:nvGrpSpPr>
        <p:grpSpPr>
          <a:xfrm>
            <a:off x="2365072" y="2807502"/>
            <a:ext cx="4142556" cy="856454"/>
            <a:chOff x="2820956" y="1893980"/>
            <a:chExt cx="4142556" cy="856454"/>
          </a:xfrm>
        </p:grpSpPr>
        <p:sp>
          <p:nvSpPr>
            <p:cNvPr id="15" name="菱形 14">
              <a:extLst>
                <a:ext uri="{FF2B5EF4-FFF2-40B4-BE49-F238E27FC236}">
                  <a16:creationId xmlns:a16="http://schemas.microsoft.com/office/drawing/2014/main" id="{7CAA6262-3E34-4C27-8759-76D500E7C2A3}"/>
                </a:ext>
              </a:extLst>
            </p:cNvPr>
            <p:cNvSpPr/>
            <p:nvPr/>
          </p:nvSpPr>
          <p:spPr>
            <a:xfrm>
              <a:off x="2820956" y="1893980"/>
              <a:ext cx="909513" cy="856454"/>
            </a:xfrm>
            <a:prstGeom prst="diamond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dirty="0">
                  <a:solidFill>
                    <a:schemeClr val="bg1"/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1</a:t>
              </a:r>
              <a:endParaRPr lang="zh-CN" altLang="en-US" sz="3200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04FF54D9-D137-46E1-84DA-11F428D68D23}"/>
                </a:ext>
              </a:extLst>
            </p:cNvPr>
            <p:cNvSpPr txBox="1"/>
            <p:nvPr/>
          </p:nvSpPr>
          <p:spPr>
            <a:xfrm>
              <a:off x="3954848" y="2190622"/>
              <a:ext cx="3008664" cy="4169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109" dirty="0"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分工狀況</a:t>
              </a:r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8CE05B9A-D0AD-4783-8842-23AAA56514F3}"/>
              </a:ext>
            </a:extLst>
          </p:cNvPr>
          <p:cNvGrpSpPr/>
          <p:nvPr/>
        </p:nvGrpSpPr>
        <p:grpSpPr>
          <a:xfrm>
            <a:off x="2365072" y="4123438"/>
            <a:ext cx="3415798" cy="856454"/>
            <a:chOff x="2775560" y="3316136"/>
            <a:chExt cx="3415798" cy="856454"/>
          </a:xfrm>
        </p:grpSpPr>
        <p:sp>
          <p:nvSpPr>
            <p:cNvPr id="18" name="菱形 17">
              <a:extLst>
                <a:ext uri="{FF2B5EF4-FFF2-40B4-BE49-F238E27FC236}">
                  <a16:creationId xmlns:a16="http://schemas.microsoft.com/office/drawing/2014/main" id="{5357A933-C4F9-475D-B802-E85AF55BC5F8}"/>
                </a:ext>
              </a:extLst>
            </p:cNvPr>
            <p:cNvSpPr/>
            <p:nvPr/>
          </p:nvSpPr>
          <p:spPr>
            <a:xfrm>
              <a:off x="2775560" y="3316136"/>
              <a:ext cx="909513" cy="856454"/>
            </a:xfrm>
            <a:prstGeom prst="diamond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dirty="0">
                  <a:solidFill>
                    <a:schemeClr val="bg1"/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2</a:t>
              </a:r>
              <a:endParaRPr lang="zh-CN" altLang="en-US" sz="3200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02DD5987-D6F5-4492-B775-3739FD3E8729}"/>
                </a:ext>
              </a:extLst>
            </p:cNvPr>
            <p:cNvSpPr txBox="1"/>
            <p:nvPr/>
          </p:nvSpPr>
          <p:spPr>
            <a:xfrm>
              <a:off x="3954848" y="3484438"/>
              <a:ext cx="2236510" cy="4169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109" dirty="0"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開會成果與檢討</a:t>
              </a:r>
            </a:p>
          </p:txBody>
        </p: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C0CA91A9-2854-40C4-BDCB-EB2C28B72252}"/>
              </a:ext>
            </a:extLst>
          </p:cNvPr>
          <p:cNvGrpSpPr/>
          <p:nvPr/>
        </p:nvGrpSpPr>
        <p:grpSpPr>
          <a:xfrm>
            <a:off x="3875174" y="5274676"/>
            <a:ext cx="3278441" cy="909513"/>
            <a:chOff x="7233289" y="1959439"/>
            <a:chExt cx="3278441" cy="909513"/>
          </a:xfrm>
        </p:grpSpPr>
        <p:sp>
          <p:nvSpPr>
            <p:cNvPr id="21" name="菱形 20">
              <a:extLst>
                <a:ext uri="{FF2B5EF4-FFF2-40B4-BE49-F238E27FC236}">
                  <a16:creationId xmlns:a16="http://schemas.microsoft.com/office/drawing/2014/main" id="{52D63C29-682A-4A8B-BCA8-ABC88D01ADA2}"/>
                </a:ext>
              </a:extLst>
            </p:cNvPr>
            <p:cNvSpPr/>
            <p:nvPr/>
          </p:nvSpPr>
          <p:spPr>
            <a:xfrm>
              <a:off x="7233289" y="1959439"/>
              <a:ext cx="909513" cy="909513"/>
            </a:xfrm>
            <a:prstGeom prst="diamond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dirty="0">
                  <a:solidFill>
                    <a:schemeClr val="bg1"/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5</a:t>
              </a:r>
              <a:endParaRPr lang="zh-CN" altLang="en-US" sz="3200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45F39C86-576D-4C7F-9CEA-0D4C49672019}"/>
                </a:ext>
              </a:extLst>
            </p:cNvPr>
            <p:cNvSpPr txBox="1"/>
            <p:nvPr/>
          </p:nvSpPr>
          <p:spPr>
            <a:xfrm>
              <a:off x="8275895" y="2170074"/>
              <a:ext cx="2235835" cy="4169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109" dirty="0"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目前遇到的困難</a:t>
              </a:r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4A240D7B-FCE9-4CEF-92E3-27F7DC4CEEC4}"/>
              </a:ext>
            </a:extLst>
          </p:cNvPr>
          <p:cNvGrpSpPr/>
          <p:nvPr/>
        </p:nvGrpSpPr>
        <p:grpSpPr>
          <a:xfrm>
            <a:off x="6975202" y="4045437"/>
            <a:ext cx="3299831" cy="909513"/>
            <a:chOff x="7233289" y="3289606"/>
            <a:chExt cx="3299831" cy="909513"/>
          </a:xfrm>
        </p:grpSpPr>
        <p:sp>
          <p:nvSpPr>
            <p:cNvPr id="24" name="菱形 23">
              <a:extLst>
                <a:ext uri="{FF2B5EF4-FFF2-40B4-BE49-F238E27FC236}">
                  <a16:creationId xmlns:a16="http://schemas.microsoft.com/office/drawing/2014/main" id="{A1194A90-C47B-415E-9A67-511AB1C26D10}"/>
                </a:ext>
              </a:extLst>
            </p:cNvPr>
            <p:cNvSpPr/>
            <p:nvPr/>
          </p:nvSpPr>
          <p:spPr>
            <a:xfrm>
              <a:off x="7233289" y="3289606"/>
              <a:ext cx="909513" cy="909513"/>
            </a:xfrm>
            <a:prstGeom prst="diamond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dirty="0">
                  <a:solidFill>
                    <a:schemeClr val="bg1"/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4</a:t>
              </a:r>
              <a:endParaRPr lang="zh-CN" altLang="en-US" sz="3200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32CA7E2D-B6A0-4144-BC1D-58081BAF8B28}"/>
                </a:ext>
              </a:extLst>
            </p:cNvPr>
            <p:cNvSpPr txBox="1"/>
            <p:nvPr/>
          </p:nvSpPr>
          <p:spPr>
            <a:xfrm>
              <a:off x="8299759" y="3484437"/>
              <a:ext cx="2233361" cy="4169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109" dirty="0"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階段性成果</a:t>
              </a:r>
            </a:p>
          </p:txBody>
        </p: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2B8B0024-9149-4981-8A44-75E924B8CAD9}"/>
              </a:ext>
            </a:extLst>
          </p:cNvPr>
          <p:cNvGrpSpPr/>
          <p:nvPr/>
        </p:nvGrpSpPr>
        <p:grpSpPr>
          <a:xfrm>
            <a:off x="4159892" y="614216"/>
            <a:ext cx="3729380" cy="2146875"/>
            <a:chOff x="790832" y="216349"/>
            <a:chExt cx="3729380" cy="2146875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D65D43FD-1682-4B00-AD24-147D14FB7B3C}"/>
                </a:ext>
              </a:extLst>
            </p:cNvPr>
            <p:cNvSpPr/>
            <p:nvPr/>
          </p:nvSpPr>
          <p:spPr>
            <a:xfrm>
              <a:off x="790832" y="216349"/>
              <a:ext cx="963828" cy="1472737"/>
            </a:xfrm>
            <a:prstGeom prst="rect">
              <a:avLst/>
            </a:prstGeom>
            <a:noFill/>
            <a:ln w="381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D16DC208-738A-4F49-8C39-09AF16AB7855}"/>
                </a:ext>
              </a:extLst>
            </p:cNvPr>
            <p:cNvSpPr/>
            <p:nvPr/>
          </p:nvSpPr>
          <p:spPr>
            <a:xfrm>
              <a:off x="1722482" y="921988"/>
              <a:ext cx="1025611" cy="68815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71D933E9-AD44-458A-8DD2-CC79ADDD3DAA}"/>
                </a:ext>
              </a:extLst>
            </p:cNvPr>
            <p:cNvSpPr/>
            <p:nvPr/>
          </p:nvSpPr>
          <p:spPr>
            <a:xfrm>
              <a:off x="914718" y="376519"/>
              <a:ext cx="715181" cy="108969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5AC27501-321F-4086-95D5-7C7AF5E58A03}"/>
                </a:ext>
              </a:extLst>
            </p:cNvPr>
            <p:cNvSpPr txBox="1"/>
            <p:nvPr/>
          </p:nvSpPr>
          <p:spPr>
            <a:xfrm>
              <a:off x="880733" y="403413"/>
              <a:ext cx="738664" cy="1959811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》》</a:t>
              </a:r>
              <a:endParaRPr lang="zh-CN" altLang="en-US" sz="3600" dirty="0"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17E9DB9D-A489-491C-9AA0-031B49864C64}"/>
                </a:ext>
              </a:extLst>
            </p:cNvPr>
            <p:cNvGrpSpPr/>
            <p:nvPr/>
          </p:nvGrpSpPr>
          <p:grpSpPr>
            <a:xfrm>
              <a:off x="1323671" y="353158"/>
              <a:ext cx="3196541" cy="1225061"/>
              <a:chOff x="466775" y="364942"/>
              <a:chExt cx="3196541" cy="1225061"/>
            </a:xfrm>
          </p:grpSpPr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BF3821F1-D9FB-4C17-B9C8-E77F591D4D05}"/>
                  </a:ext>
                </a:extLst>
              </p:cNvPr>
              <p:cNvSpPr txBox="1"/>
              <p:nvPr/>
            </p:nvSpPr>
            <p:spPr>
              <a:xfrm>
                <a:off x="956165" y="364942"/>
                <a:ext cx="2197541" cy="7414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zh-CN" altLang="en-US" sz="4218" b="1" dirty="0">
                    <a:solidFill>
                      <a:srgbClr val="15A9A9"/>
                    </a:solidFill>
                    <a:latin typeface="Arial" panose="020B0604020202020204" pitchFamily="34" charset="0"/>
                    <a:ea typeface="Microsoft YaHei" panose="020B0503020204020204" pitchFamily="34" charset="-122"/>
                    <a:sym typeface="Arial" panose="020B0604020202020204" pitchFamily="34" charset="0"/>
                  </a:rPr>
                  <a:t>目錄</a:t>
                </a:r>
              </a:p>
            </p:txBody>
          </p:sp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61473BC4-8C6A-45AC-8C61-30092F23ABA7}"/>
                  </a:ext>
                </a:extLst>
              </p:cNvPr>
              <p:cNvSpPr txBox="1"/>
              <p:nvPr/>
            </p:nvSpPr>
            <p:spPr>
              <a:xfrm>
                <a:off x="466775" y="1043378"/>
                <a:ext cx="3196541" cy="5466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952" dirty="0">
                    <a:solidFill>
                      <a:srgbClr val="15A9A9"/>
                    </a:solidFill>
                    <a:latin typeface="Arial" panose="020B0604020202020204" pitchFamily="34" charset="0"/>
                    <a:ea typeface="Microsoft YaHei" panose="020B0503020204020204" pitchFamily="34" charset="-122"/>
                    <a:cs typeface="Arial" panose="020B0604020202020204" pitchFamily="34" charset="0"/>
                    <a:sym typeface="Arial" panose="020B0604020202020204" pitchFamily="34" charset="0"/>
                  </a:rPr>
                  <a:t>CONTENTS</a:t>
                </a:r>
                <a:endParaRPr lang="zh-CN" altLang="en-US" sz="2952" dirty="0">
                  <a:solidFill>
                    <a:srgbClr val="15A9A9"/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Arial" panose="020B0604020202020204" pitchFamily="34" charset="0"/>
                  <a:sym typeface="Arial" panose="020B0604020202020204" pitchFamily="34" charset="0"/>
                </a:endParaRPr>
              </a:p>
            </p:txBody>
          </p:sp>
        </p:grpSp>
      </p:grpSp>
      <p:sp>
        <p:nvSpPr>
          <p:cNvPr id="26" name="等腰三角形 25">
            <a:extLst>
              <a:ext uri="{FF2B5EF4-FFF2-40B4-BE49-F238E27FC236}">
                <a16:creationId xmlns:a16="http://schemas.microsoft.com/office/drawing/2014/main" id="{660AE1AD-9588-44CA-BC3B-1BEA5A195BC4}"/>
              </a:ext>
            </a:extLst>
          </p:cNvPr>
          <p:cNvSpPr/>
          <p:nvPr/>
        </p:nvSpPr>
        <p:spPr>
          <a:xfrm rot="3499475">
            <a:off x="3700010" y="2230241"/>
            <a:ext cx="338031" cy="150496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" name="等腰三角形 30">
            <a:extLst>
              <a:ext uri="{FF2B5EF4-FFF2-40B4-BE49-F238E27FC236}">
                <a16:creationId xmlns:a16="http://schemas.microsoft.com/office/drawing/2014/main" id="{04D8D71D-B042-4446-9915-B4EC8EDBD30C}"/>
              </a:ext>
            </a:extLst>
          </p:cNvPr>
          <p:cNvSpPr/>
          <p:nvPr/>
        </p:nvSpPr>
        <p:spPr>
          <a:xfrm rot="12254154">
            <a:off x="7269048" y="849056"/>
            <a:ext cx="338031" cy="150496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6" name="组合 19">
            <a:extLst>
              <a:ext uri="{FF2B5EF4-FFF2-40B4-BE49-F238E27FC236}">
                <a16:creationId xmlns:a16="http://schemas.microsoft.com/office/drawing/2014/main" id="{ED36B139-7E7C-473C-944C-07027C3D2D4D}"/>
              </a:ext>
            </a:extLst>
          </p:cNvPr>
          <p:cNvGrpSpPr/>
          <p:nvPr/>
        </p:nvGrpSpPr>
        <p:grpSpPr>
          <a:xfrm>
            <a:off x="6975202" y="2711836"/>
            <a:ext cx="3278441" cy="952120"/>
            <a:chOff x="7233289" y="1959439"/>
            <a:chExt cx="3278441" cy="952120"/>
          </a:xfrm>
        </p:grpSpPr>
        <p:sp>
          <p:nvSpPr>
            <p:cNvPr id="37" name="菱形 36">
              <a:extLst>
                <a:ext uri="{FF2B5EF4-FFF2-40B4-BE49-F238E27FC236}">
                  <a16:creationId xmlns:a16="http://schemas.microsoft.com/office/drawing/2014/main" id="{C2255E22-8A6A-4443-960C-D412FFDCA52E}"/>
                </a:ext>
              </a:extLst>
            </p:cNvPr>
            <p:cNvSpPr/>
            <p:nvPr/>
          </p:nvSpPr>
          <p:spPr>
            <a:xfrm>
              <a:off x="7233289" y="1959439"/>
              <a:ext cx="909513" cy="909513"/>
            </a:xfrm>
            <a:prstGeom prst="diamond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dirty="0">
                  <a:solidFill>
                    <a:schemeClr val="bg1"/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3</a:t>
              </a:r>
              <a:endParaRPr lang="zh-CN" altLang="en-US" sz="3200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8" name="文本框 21">
              <a:extLst>
                <a:ext uri="{FF2B5EF4-FFF2-40B4-BE49-F238E27FC236}">
                  <a16:creationId xmlns:a16="http://schemas.microsoft.com/office/drawing/2014/main" id="{F4AFD4B6-5BE1-473E-A32B-3801717DC504}"/>
                </a:ext>
              </a:extLst>
            </p:cNvPr>
            <p:cNvSpPr txBox="1"/>
            <p:nvPr/>
          </p:nvSpPr>
          <p:spPr>
            <a:xfrm>
              <a:off x="8275895" y="2170074"/>
              <a:ext cx="2235835" cy="7414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109" dirty="0"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與業師的討論原因和回饋成果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27593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 tmFilter="0, 0; .2, .5; .8, .5; 1, 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1" dur="250" autoRev="1" fill="hold"/>
                                        <p:tgtEl>
                                          <p:spTgt spid="1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 tmFilter="0, 0; .2, .5; .8, .5; 1, 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3" dur="250" autoRev="1" fill="hold"/>
                                        <p:tgtEl>
                                          <p:spTgt spid="1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 tmFilter="0, 0; .2, .5; .8, .5; 1, 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5" dur="250" autoRev="1" fill="hold"/>
                                        <p:tgtEl>
                                          <p:spTgt spid="2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 tmFilter="0, 0; .2, .5; .8, .5; 1, 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7" dur="250" autoRev="1" fill="hold"/>
                                        <p:tgtEl>
                                          <p:spTgt spid="2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 tmFilter="0, 0; .2, .5; .8, .5; 1, 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9" dur="250" autoRev="1" fill="hold"/>
                                        <p:tgtEl>
                                          <p:spTgt spid="3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3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8">
            <a:extLst>
              <a:ext uri="{FF2B5EF4-FFF2-40B4-BE49-F238E27FC236}">
                <a16:creationId xmlns:a16="http://schemas.microsoft.com/office/drawing/2014/main" id="{ACC76A68-C346-4FC7-B162-B00B14B942C5}"/>
              </a:ext>
            </a:extLst>
          </p:cNvPr>
          <p:cNvSpPr txBox="1"/>
          <p:nvPr/>
        </p:nvSpPr>
        <p:spPr>
          <a:xfrm>
            <a:off x="4861199" y="2304289"/>
            <a:ext cx="4599296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>
              <a:defRPr/>
            </a:pPr>
            <a:r>
              <a:rPr lang="zh-CN" altLang="en-US" sz="6000" dirty="0">
                <a:solidFill>
                  <a:prstClr val="white">
                    <a:lumMod val="50000"/>
                  </a:prst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Arial" panose="020B0604020202020204" pitchFamily="34" charset="0"/>
              </a:rPr>
              <a:t>分工狀況</a:t>
            </a:r>
            <a:endParaRPr kumimoji="0" lang="en-GB" altLang="zh-CN" sz="6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" name="等腰三角形 7">
            <a:extLst>
              <a:ext uri="{FF2B5EF4-FFF2-40B4-BE49-F238E27FC236}">
                <a16:creationId xmlns:a16="http://schemas.microsoft.com/office/drawing/2014/main" id="{86F56B3D-B2D1-4019-9D75-F19BDB0CF59A}"/>
              </a:ext>
            </a:extLst>
          </p:cNvPr>
          <p:cNvSpPr/>
          <p:nvPr/>
        </p:nvSpPr>
        <p:spPr>
          <a:xfrm rot="3499475">
            <a:off x="2701610" y="3447127"/>
            <a:ext cx="338031" cy="150496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等腰三角形 8">
            <a:extLst>
              <a:ext uri="{FF2B5EF4-FFF2-40B4-BE49-F238E27FC236}">
                <a16:creationId xmlns:a16="http://schemas.microsoft.com/office/drawing/2014/main" id="{7A7DC7F2-08D0-4E33-8575-411A72956181}"/>
              </a:ext>
            </a:extLst>
          </p:cNvPr>
          <p:cNvSpPr/>
          <p:nvPr/>
        </p:nvSpPr>
        <p:spPr>
          <a:xfrm rot="12254154">
            <a:off x="8663584" y="2461612"/>
            <a:ext cx="338031" cy="150496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菱形 9">
            <a:extLst>
              <a:ext uri="{FF2B5EF4-FFF2-40B4-BE49-F238E27FC236}">
                <a16:creationId xmlns:a16="http://schemas.microsoft.com/office/drawing/2014/main" id="{90DA9781-9406-40F5-BC5C-740C1D1DE6B9}"/>
              </a:ext>
            </a:extLst>
          </p:cNvPr>
          <p:cNvSpPr/>
          <p:nvPr/>
        </p:nvSpPr>
        <p:spPr>
          <a:xfrm>
            <a:off x="3155764" y="2056567"/>
            <a:ext cx="1392173" cy="1418774"/>
          </a:xfrm>
          <a:prstGeom prst="diamond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400" b="1" dirty="0">
                <a:solidFill>
                  <a:schemeClr val="bg1"/>
                </a:solidFill>
                <a:latin typeface="Impact" panose="020B080603090205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01</a:t>
            </a:r>
            <a:endParaRPr lang="zh-CN" altLang="en-US" sz="4400" b="1" dirty="0">
              <a:solidFill>
                <a:schemeClr val="bg1"/>
              </a:solidFill>
              <a:latin typeface="Impact" panose="020B080603090205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6617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2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animScale>
                                      <p:cBhvr>
                                        <p:cTn id="19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20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21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22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8" grpId="0" animBg="1"/>
      <p:bldP spid="9" grpId="0" animBg="1"/>
      <p:bldP spid="1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B6D6A828-B80D-4E92-B28D-5A85C2C643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976917"/>
              </p:ext>
            </p:extLst>
          </p:nvPr>
        </p:nvGraphicFramePr>
        <p:xfrm>
          <a:off x="1493347" y="2547937"/>
          <a:ext cx="9205306" cy="1762126"/>
        </p:xfrm>
        <a:graphic>
          <a:graphicData uri="http://schemas.openxmlformats.org/drawingml/2006/table">
            <a:tbl>
              <a:tblPr>
                <a:tableStyleId>{FABFCF23-3B69-468F-B69F-88F6DE6A72F2}</a:tableStyleId>
              </a:tblPr>
              <a:tblGrid>
                <a:gridCol w="46086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966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810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u="none" strike="noStrike" cap="none" normalizeH="0" baseline="0" dirty="0" err="1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QASet</a:t>
                      </a:r>
                      <a:r>
                        <a:rPr kumimoji="0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製作</a:t>
                      </a:r>
                      <a:endParaRPr kumimoji="0" lang="zh-CN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Microsoft YaHei" panose="020B0503020204020204" pitchFamily="34" charset="-122"/>
                        <a:sym typeface="Arial" panose="020B0604020202020204" pitchFamily="34" charset="0"/>
                      </a:endParaRPr>
                    </a:p>
                  </a:txBody>
                  <a:tcPr marL="17780" marR="17780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蕭羽平、楊品思、蔡明杰</a:t>
                      </a:r>
                      <a:endParaRPr kumimoji="0" lang="zh-CN" sz="16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Microsoft YaHei" panose="020B0503020204020204" pitchFamily="34" charset="-122"/>
                        <a:sym typeface="Arial" panose="020B0604020202020204" pitchFamily="34" charset="0"/>
                      </a:endParaRPr>
                    </a:p>
                  </a:txBody>
                  <a:tcPr marL="17780" marR="17780" marT="0" marB="0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810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初始架構設計和驗證</a:t>
                      </a:r>
                      <a:endParaRPr kumimoji="0" lang="zh-CN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Microsoft YaHei" panose="020B0503020204020204" pitchFamily="34" charset="-122"/>
                        <a:cs typeface="Times New Roman" pitchFamily="18" charset="0"/>
                        <a:sym typeface="Arial" panose="020B0604020202020204" pitchFamily="34" charset="0"/>
                      </a:endParaRPr>
                    </a:p>
                  </a:txBody>
                  <a:tcPr marL="17780" marR="17780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徐瑋辰、韓昨非</a:t>
                      </a:r>
                      <a:endParaRPr kumimoji="0" 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panose="020B0604020202020204" pitchFamily="34" charset="0"/>
                        <a:ea typeface="Microsoft YaHei" panose="020B0503020204020204" pitchFamily="34" charset="-122"/>
                        <a:cs typeface="Times New Roman" pitchFamily="18" charset="0"/>
                        <a:sym typeface="Arial" panose="020B0604020202020204" pitchFamily="34" charset="0"/>
                      </a:endParaRPr>
                    </a:p>
                  </a:txBody>
                  <a:tcPr marL="17780" marR="17780" marT="0" marB="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" name="标题 1">
            <a:extLst>
              <a:ext uri="{FF2B5EF4-FFF2-40B4-BE49-F238E27FC236}">
                <a16:creationId xmlns:a16="http://schemas.microsoft.com/office/drawing/2014/main" id="{CE6ED924-0893-4BB4-9F64-9097B07FCCAB}"/>
              </a:ext>
            </a:extLst>
          </p:cNvPr>
          <p:cNvSpPr txBox="1">
            <a:spLocks/>
          </p:cNvSpPr>
          <p:nvPr/>
        </p:nvSpPr>
        <p:spPr bwMode="auto">
          <a:xfrm>
            <a:off x="4295274" y="428792"/>
            <a:ext cx="8229600" cy="796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dirty="0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4" name="文本占位符 53">
            <a:extLst>
              <a:ext uri="{FF2B5EF4-FFF2-40B4-BE49-F238E27FC236}">
                <a16:creationId xmlns:a16="http://schemas.microsoft.com/office/drawing/2014/main" id="{AB85BFC4-80A3-4231-9A1A-CFDC4E57BF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第一階段分工</a:t>
            </a:r>
          </a:p>
        </p:txBody>
      </p:sp>
    </p:spTree>
    <p:extLst>
      <p:ext uri="{BB962C8B-B14F-4D97-AF65-F5344CB8AC3E}">
        <p14:creationId xmlns:p14="http://schemas.microsoft.com/office/powerpoint/2010/main" val="1570942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8">
            <a:extLst>
              <a:ext uri="{FF2B5EF4-FFF2-40B4-BE49-F238E27FC236}">
                <a16:creationId xmlns:a16="http://schemas.microsoft.com/office/drawing/2014/main" id="{ACC76A68-C346-4FC7-B162-B00B14B942C5}"/>
              </a:ext>
            </a:extLst>
          </p:cNvPr>
          <p:cNvSpPr txBox="1"/>
          <p:nvPr/>
        </p:nvSpPr>
        <p:spPr>
          <a:xfrm>
            <a:off x="4867059" y="1492909"/>
            <a:ext cx="5730601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>
              <a:defRPr/>
            </a:pPr>
            <a:r>
              <a:rPr lang="zh-CN" altLang="en-US" sz="6000" dirty="0">
                <a:solidFill>
                  <a:prstClr val="white">
                    <a:lumMod val="50000"/>
                  </a:prst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Arial" panose="020B0604020202020204" pitchFamily="34" charset="0"/>
              </a:rPr>
              <a:t>開會成果與檢討</a:t>
            </a:r>
          </a:p>
        </p:txBody>
      </p:sp>
      <p:sp>
        <p:nvSpPr>
          <p:cNvPr id="8" name="等腰三角形 7">
            <a:extLst>
              <a:ext uri="{FF2B5EF4-FFF2-40B4-BE49-F238E27FC236}">
                <a16:creationId xmlns:a16="http://schemas.microsoft.com/office/drawing/2014/main" id="{86F56B3D-B2D1-4019-9D75-F19BDB0CF59A}"/>
              </a:ext>
            </a:extLst>
          </p:cNvPr>
          <p:cNvSpPr/>
          <p:nvPr/>
        </p:nvSpPr>
        <p:spPr>
          <a:xfrm rot="3499475">
            <a:off x="2701609" y="2631041"/>
            <a:ext cx="338031" cy="150496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等腰三角形 8">
            <a:extLst>
              <a:ext uri="{FF2B5EF4-FFF2-40B4-BE49-F238E27FC236}">
                <a16:creationId xmlns:a16="http://schemas.microsoft.com/office/drawing/2014/main" id="{7A7DC7F2-08D0-4E33-8575-411A72956181}"/>
              </a:ext>
            </a:extLst>
          </p:cNvPr>
          <p:cNvSpPr/>
          <p:nvPr/>
        </p:nvSpPr>
        <p:spPr>
          <a:xfrm rot="12254154">
            <a:off x="8663583" y="1645526"/>
            <a:ext cx="338031" cy="150496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菱形 9">
            <a:extLst>
              <a:ext uri="{FF2B5EF4-FFF2-40B4-BE49-F238E27FC236}">
                <a16:creationId xmlns:a16="http://schemas.microsoft.com/office/drawing/2014/main" id="{90DA9781-9406-40F5-BC5C-740C1D1DE6B9}"/>
              </a:ext>
            </a:extLst>
          </p:cNvPr>
          <p:cNvSpPr/>
          <p:nvPr/>
        </p:nvSpPr>
        <p:spPr>
          <a:xfrm>
            <a:off x="3155763" y="1240481"/>
            <a:ext cx="1392173" cy="1418774"/>
          </a:xfrm>
          <a:prstGeom prst="diamond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Impact" panose="020B080603090205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02</a:t>
            </a:r>
            <a:endParaRPr lang="zh-CN" altLang="en-US" sz="3600" b="1" dirty="0">
              <a:solidFill>
                <a:schemeClr val="bg1"/>
              </a:solidFill>
              <a:latin typeface="Impact" panose="020B080603090205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TextBox 48">
            <a:extLst>
              <a:ext uri="{FF2B5EF4-FFF2-40B4-BE49-F238E27FC236}">
                <a16:creationId xmlns:a16="http://schemas.microsoft.com/office/drawing/2014/main" id="{5574C65D-7CF0-4CF5-94CB-A5F9681D1561}"/>
              </a:ext>
            </a:extLst>
          </p:cNvPr>
          <p:cNvSpPr txBox="1"/>
          <p:nvPr/>
        </p:nvSpPr>
        <p:spPr>
          <a:xfrm>
            <a:off x="4867058" y="3032400"/>
            <a:ext cx="6363650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>
              <a:defRPr/>
            </a:pPr>
            <a:r>
              <a:rPr lang="zh-CN" altLang="en-US" sz="6000" dirty="0">
                <a:solidFill>
                  <a:prstClr val="white">
                    <a:lumMod val="50000"/>
                  </a:prst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Arial" panose="020B0604020202020204" pitchFamily="34" charset="0"/>
              </a:rPr>
              <a:t>與業師討論的原因</a:t>
            </a:r>
          </a:p>
        </p:txBody>
      </p:sp>
      <p:sp>
        <p:nvSpPr>
          <p:cNvPr id="11" name="等腰三角形 10">
            <a:extLst>
              <a:ext uri="{FF2B5EF4-FFF2-40B4-BE49-F238E27FC236}">
                <a16:creationId xmlns:a16="http://schemas.microsoft.com/office/drawing/2014/main" id="{A948C7E1-DA9C-46C2-BB60-51A8FC90EE5F}"/>
              </a:ext>
            </a:extLst>
          </p:cNvPr>
          <p:cNvSpPr/>
          <p:nvPr/>
        </p:nvSpPr>
        <p:spPr>
          <a:xfrm rot="3499475">
            <a:off x="2701608" y="4170532"/>
            <a:ext cx="338031" cy="150496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等腰三角形 11">
            <a:extLst>
              <a:ext uri="{FF2B5EF4-FFF2-40B4-BE49-F238E27FC236}">
                <a16:creationId xmlns:a16="http://schemas.microsoft.com/office/drawing/2014/main" id="{D5707270-75EC-4904-9D9B-A42D046E9767}"/>
              </a:ext>
            </a:extLst>
          </p:cNvPr>
          <p:cNvSpPr/>
          <p:nvPr/>
        </p:nvSpPr>
        <p:spPr>
          <a:xfrm rot="12254154">
            <a:off x="8663582" y="3185017"/>
            <a:ext cx="338031" cy="150496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菱形 12">
            <a:extLst>
              <a:ext uri="{FF2B5EF4-FFF2-40B4-BE49-F238E27FC236}">
                <a16:creationId xmlns:a16="http://schemas.microsoft.com/office/drawing/2014/main" id="{FA22D720-2EB2-457B-9655-B259FCF3AD6C}"/>
              </a:ext>
            </a:extLst>
          </p:cNvPr>
          <p:cNvSpPr/>
          <p:nvPr/>
        </p:nvSpPr>
        <p:spPr>
          <a:xfrm>
            <a:off x="3155762" y="2779972"/>
            <a:ext cx="1392173" cy="1418774"/>
          </a:xfrm>
          <a:prstGeom prst="diamond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Impact" panose="020B080603090205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03</a:t>
            </a:r>
            <a:endParaRPr lang="zh-CN" altLang="en-US" sz="3600" b="1" dirty="0">
              <a:solidFill>
                <a:schemeClr val="bg1"/>
              </a:solidFill>
              <a:latin typeface="Impact" panose="020B080603090205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5144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2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animScale>
                                      <p:cBhvr>
                                        <p:cTn id="19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20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21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22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2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animScale>
                                      <p:cBhvr>
                                        <p:cTn id="39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40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41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42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8" grpId="0" animBg="1"/>
      <p:bldP spid="9" grpId="0" animBg="1"/>
      <p:bldP spid="10" grpId="0" animBg="1"/>
      <p:bldP spid="7" grpId="0"/>
      <p:bldP spid="7" grpId="1"/>
      <p:bldP spid="11" grpId="0" animBg="1"/>
      <p:bldP spid="12" grpId="0" animBg="1"/>
      <p:bldP spid="1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54D02AE5-16F3-4DA0-B06E-28E2D21952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開會成果與檢討</a:t>
            </a:r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B0A8D5D6-9F71-47DA-83A8-50206F31ED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42022"/>
            <a:ext cx="12192000" cy="2327773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F55D6CCF-2E1F-784D-B9B6-A36BAD3C41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966239"/>
            <a:ext cx="8042972" cy="3891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268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Click="0" advTm="0">
        <p:random/>
      </p:transition>
    </mc:Choice>
    <mc:Fallback xmlns="">
      <p:transition spd="slow" advClick="0" advTm="0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54D02AE5-16F3-4DA0-B06E-28E2D21952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r>
              <a:rPr lang="zh-CN" altLang="en-US" dirty="0"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開會成果與檢討</a:t>
            </a:r>
            <a:r>
              <a:rPr lang="en-US" altLang="zh-CN" dirty="0"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/</a:t>
            </a:r>
            <a:r>
              <a:rPr lang="zh-CN" altLang="en-US" dirty="0"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與業師討論的原因</a:t>
            </a:r>
          </a:p>
        </p:txBody>
      </p:sp>
      <p:graphicFrame>
        <p:nvGraphicFramePr>
          <p:cNvPr id="16" name="表格 15">
            <a:extLst>
              <a:ext uri="{FF2B5EF4-FFF2-40B4-BE49-F238E27FC236}">
                <a16:creationId xmlns:a16="http://schemas.microsoft.com/office/drawing/2014/main" id="{62282B2D-273B-491E-8B3D-0A35015C4D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4320928"/>
              </p:ext>
            </p:extLst>
          </p:nvPr>
        </p:nvGraphicFramePr>
        <p:xfrm>
          <a:off x="1493346" y="942022"/>
          <a:ext cx="9205307" cy="5880103"/>
        </p:xfrm>
        <a:graphic>
          <a:graphicData uri="http://schemas.openxmlformats.org/drawingml/2006/table">
            <a:tbl>
              <a:tblPr>
                <a:tableStyleId>{FABFCF23-3B69-468F-B69F-88F6DE6A72F2}</a:tableStyleId>
              </a:tblPr>
              <a:tblGrid>
                <a:gridCol w="23043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04315">
                  <a:extLst>
                    <a:ext uri="{9D8B030D-6E8A-4147-A177-3AD203B41FA5}">
                      <a16:colId xmlns:a16="http://schemas.microsoft.com/office/drawing/2014/main" val="730746100"/>
                    </a:ext>
                  </a:extLst>
                </a:gridCol>
                <a:gridCol w="45966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92675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0321</a:t>
                      </a:r>
                      <a:endParaRPr kumimoji="0" lang="zh-CN" altLang="zh-TW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Microsoft YaHei" panose="020B0503020204020204" pitchFamily="34" charset="-122"/>
                        <a:sym typeface="Arial" panose="020B0604020202020204" pitchFamily="34" charset="0"/>
                      </a:endParaRPr>
                    </a:p>
                  </a:txBody>
                  <a:tcPr marL="17780" marR="17780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組員</a:t>
                      </a:r>
                      <a:r>
                        <a:rPr kumimoji="0" lang="en-US" altLang="zh-CN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online</a:t>
                      </a:r>
                      <a:endParaRPr kumimoji="0" lang="zh-CN" altLang="zh-TW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Microsoft YaHei" panose="020B0503020204020204" pitchFamily="34" charset="-122"/>
                        <a:sym typeface="Arial" panose="020B0604020202020204" pitchFamily="34" charset="0"/>
                      </a:endParaRPr>
                    </a:p>
                  </a:txBody>
                  <a:tcPr marL="17780" marR="17780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理解題目概念、決定何時與業師</a:t>
                      </a:r>
                      <a:r>
                        <a:rPr kumimoji="0" lang="en-US" altLang="zh-CN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offline</a:t>
                      </a:r>
                      <a:r>
                        <a:rPr kumimoji="0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討論</a:t>
                      </a:r>
                      <a:endParaRPr kumimoji="0" lang="en-US" altLang="zh-CN" sz="1600" u="none" strike="noStrike" cap="none" normalizeH="0" baseline="0" dirty="0">
                        <a:ln>
                          <a:noFill/>
                        </a:ln>
                        <a:effectLst/>
                        <a:latin typeface="Arial" panose="020B0604020202020204" pitchFamily="34" charset="0"/>
                        <a:ea typeface="Microsoft YaHei" panose="020B0503020204020204" pitchFamily="34" charset="-122"/>
                        <a:sym typeface="Arial" panose="020B0604020202020204" pitchFamily="34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zh-CN" sz="1600" u="none" strike="noStrike" cap="none" normalizeH="0" baseline="0" dirty="0">
                        <a:ln>
                          <a:noFill/>
                        </a:ln>
                        <a:effectLst/>
                        <a:latin typeface="Arial" panose="020B0604020202020204" pitchFamily="34" charset="0"/>
                        <a:ea typeface="Microsoft YaHei" panose="020B0503020204020204" pitchFamily="34" charset="-122"/>
                        <a:sym typeface="Arial" panose="020B0604020202020204" pitchFamily="34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（</a:t>
                      </a:r>
                      <a:r>
                        <a:rPr kumimoji="0" lang="en-US" altLang="zh-CN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Initiate</a:t>
                      </a:r>
                      <a:r>
                        <a:rPr kumimoji="0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）</a:t>
                      </a:r>
                      <a:endParaRPr kumimoji="0" lang="zh-CN" altLang="zh-TW" sz="16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Microsoft YaHei" panose="020B0503020204020204" pitchFamily="34" charset="-122"/>
                        <a:sym typeface="Arial" panose="020B0604020202020204" pitchFamily="34" charset="0"/>
                      </a:endParaRPr>
                    </a:p>
                  </a:txBody>
                  <a:tcPr marL="17780" marR="17780" marT="0" marB="0" anchor="ctr" horzOverflow="overflow"/>
                </a:tc>
                <a:extLst>
                  <a:ext uri="{0D108BD9-81ED-4DB2-BD59-A6C34878D82A}">
                    <a16:rowId xmlns:a16="http://schemas.microsoft.com/office/drawing/2014/main" val="3162008741"/>
                  </a:ext>
                </a:extLst>
              </a:tr>
              <a:tr h="92675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0324</a:t>
                      </a:r>
                      <a:endParaRPr kumimoji="0" lang="zh-CN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Microsoft YaHei" panose="020B0503020204020204" pitchFamily="34" charset="-122"/>
                        <a:sym typeface="Arial" panose="020B0604020202020204" pitchFamily="34" charset="0"/>
                      </a:endParaRPr>
                    </a:p>
                  </a:txBody>
                  <a:tcPr marL="17780" marR="17780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與業師</a:t>
                      </a:r>
                      <a:r>
                        <a:rPr kumimoji="0" lang="en-US" altLang="zh-CN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offline</a:t>
                      </a:r>
                      <a:endParaRPr kumimoji="0" lang="zh-CN" altLang="zh-TW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Microsoft YaHei" panose="020B0503020204020204" pitchFamily="34" charset="-122"/>
                        <a:sym typeface="Arial" panose="020B0604020202020204" pitchFamily="34" charset="0"/>
                      </a:endParaRPr>
                    </a:p>
                  </a:txBody>
                  <a:tcPr marL="17780" marR="17780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+mn-lt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縮限範圍，確定是做靈活型問卷機器人，但是并沒</a:t>
                      </a:r>
                      <a:endParaRPr kumimoji="0" lang="en-US" altLang="zh-CN" sz="1600" u="none" strike="noStrike" cap="none" normalizeH="0" baseline="0" dirty="0">
                        <a:ln>
                          <a:noFill/>
                        </a:ln>
                        <a:effectLst/>
                        <a:latin typeface="+mn-lt"/>
                        <a:ea typeface="Microsoft YaHei" panose="020B0503020204020204" pitchFamily="34" charset="-122"/>
                        <a:sym typeface="Arial" panose="020B0604020202020204" pitchFamily="34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600" u="none" strike="noStrike" cap="none" normalizeH="0" baseline="0" dirty="0">
                        <a:ln>
                          <a:noFill/>
                        </a:ln>
                        <a:effectLst/>
                        <a:latin typeface="+mn-lt"/>
                        <a:ea typeface="Microsoft YaHei" panose="020B0503020204020204" pitchFamily="34" charset="-122"/>
                        <a:sym typeface="Arial" panose="020B0604020202020204" pitchFamily="34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+mn-lt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有確定出題的細節</a:t>
                      </a:r>
                      <a:endParaRPr kumimoji="0" lang="zh-CN" sz="16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+mn-lt"/>
                        <a:ea typeface="Microsoft YaHei" panose="020B0503020204020204" pitchFamily="34" charset="-122"/>
                        <a:sym typeface="Arial" panose="020B0604020202020204" pitchFamily="34" charset="0"/>
                      </a:endParaRPr>
                    </a:p>
                  </a:txBody>
                  <a:tcPr marL="17780" marR="17780" marT="0" marB="0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2675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0331</a:t>
                      </a:r>
                      <a:endParaRPr kumimoji="0" lang="zh-CN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Microsoft YaHei" panose="020B0503020204020204" pitchFamily="34" charset="-122"/>
                        <a:cs typeface="Times New Roman" pitchFamily="18" charset="0"/>
                        <a:sym typeface="Arial" panose="020B0604020202020204" pitchFamily="34" charset="0"/>
                      </a:endParaRPr>
                    </a:p>
                  </a:txBody>
                  <a:tcPr marL="17780" marR="17780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組員</a:t>
                      </a:r>
                      <a:r>
                        <a:rPr kumimoji="0" lang="en-US" altLang="zh-CN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offline</a:t>
                      </a:r>
                      <a:endParaRPr kumimoji="0" lang="zh-CN" altLang="zh-TW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Microsoft YaHei" panose="020B0503020204020204" pitchFamily="34" charset="-122"/>
                        <a:sym typeface="Arial" panose="020B0604020202020204" pitchFamily="34" charset="0"/>
                      </a:endParaRPr>
                    </a:p>
                  </a:txBody>
                  <a:tcPr marL="17780" marR="17780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取得了</a:t>
                      </a:r>
                      <a:r>
                        <a:rPr kumimoji="0" lang="en-US" altLang="zh-CN" sz="1600" u="none" strike="noStrike" cap="none" normalizeH="0" baseline="0" dirty="0" err="1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QASet</a:t>
                      </a:r>
                      <a:r>
                        <a:rPr kumimoji="0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的填充題和機器人原型，但是不知道</a:t>
                      </a:r>
                      <a:endParaRPr kumimoji="0" lang="en-US" altLang="zh-CN" sz="1600" u="none" strike="noStrike" cap="none" normalizeH="0" baseline="0" dirty="0">
                        <a:ln>
                          <a:noFill/>
                        </a:ln>
                        <a:effectLst/>
                        <a:latin typeface="Arial" panose="020B0604020202020204" pitchFamily="34" charset="0"/>
                        <a:ea typeface="Microsoft YaHei" panose="020B0503020204020204" pitchFamily="34" charset="-122"/>
                        <a:sym typeface="Arial" panose="020B0604020202020204" pitchFamily="34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600" u="none" strike="noStrike" cap="none" normalizeH="0" baseline="0" dirty="0">
                        <a:ln>
                          <a:noFill/>
                        </a:ln>
                        <a:effectLst/>
                        <a:latin typeface="Arial" panose="020B0604020202020204" pitchFamily="34" charset="0"/>
                        <a:ea typeface="Microsoft YaHei" panose="020B0503020204020204" pitchFamily="34" charset="-122"/>
                        <a:sym typeface="Arial" panose="020B0604020202020204" pitchFamily="34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如何讓機器人具備比現有機器人更好的體驗</a:t>
                      </a:r>
                      <a:endParaRPr kumimoji="0" 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panose="020B0604020202020204" pitchFamily="34" charset="0"/>
                        <a:ea typeface="Microsoft YaHei" panose="020B0503020204020204" pitchFamily="34" charset="-122"/>
                        <a:cs typeface="Times New Roman" pitchFamily="18" charset="0"/>
                        <a:sym typeface="Arial" panose="020B0604020202020204" pitchFamily="34" charset="0"/>
                      </a:endParaRPr>
                    </a:p>
                  </a:txBody>
                  <a:tcPr marL="17780" marR="17780" marT="0" marB="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4630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0401</a:t>
                      </a:r>
                      <a:endParaRPr kumimoji="0" lang="zh-CN" altLang="zh-TW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Microsoft YaHei" panose="020B0503020204020204" pitchFamily="34" charset="-122"/>
                        <a:cs typeface="Times New Roman" pitchFamily="18" charset="0"/>
                        <a:sym typeface="Arial" panose="020B0604020202020204" pitchFamily="34" charset="0"/>
                      </a:endParaRPr>
                    </a:p>
                  </a:txBody>
                  <a:tcPr marL="17780" marR="17780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與業師</a:t>
                      </a:r>
                      <a:r>
                        <a:rPr kumimoji="0" lang="en-US" altLang="zh-CN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online</a:t>
                      </a:r>
                      <a:endParaRPr kumimoji="0" lang="zh-CN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Microsoft YaHei" panose="020B0503020204020204" pitchFamily="34" charset="-122"/>
                        <a:cs typeface="Times New Roman" pitchFamily="18" charset="0"/>
                        <a:sym typeface="Arial" panose="020B0604020202020204" pitchFamily="34" charset="0"/>
                      </a:endParaRPr>
                    </a:p>
                  </a:txBody>
                  <a:tcPr marL="17780" marR="17780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進一步瞭解了目標使用者的前置問卷填答狀況，明</a:t>
                      </a:r>
                      <a:endParaRPr kumimoji="0" lang="en-US" altLang="zh-CN" sz="1600" u="none" strike="noStrike" cap="none" normalizeH="0" baseline="0" dirty="0">
                        <a:ln>
                          <a:noFill/>
                        </a:ln>
                        <a:effectLst/>
                        <a:latin typeface="Arial" panose="020B0604020202020204" pitchFamily="34" charset="0"/>
                        <a:ea typeface="Microsoft YaHei" panose="020B0503020204020204" pitchFamily="34" charset="-122"/>
                        <a:sym typeface="Arial" panose="020B0604020202020204" pitchFamily="34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zh-CN" sz="1600" u="none" strike="noStrike" cap="none" normalizeH="0" baseline="0" dirty="0">
                        <a:ln>
                          <a:noFill/>
                        </a:ln>
                        <a:effectLst/>
                        <a:latin typeface="Arial" panose="020B0604020202020204" pitchFamily="34" charset="0"/>
                        <a:ea typeface="Microsoft YaHei" panose="020B0503020204020204" pitchFamily="34" charset="-122"/>
                        <a:sym typeface="Arial" panose="020B0604020202020204" pitchFamily="34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確了客戶畫像的量化指標應該往哪個方向發展，但</a:t>
                      </a:r>
                      <a:endParaRPr kumimoji="0" lang="en-US" altLang="zh-CN" sz="1600" u="none" strike="noStrike" cap="none" normalizeH="0" baseline="0" dirty="0">
                        <a:ln>
                          <a:noFill/>
                        </a:ln>
                        <a:effectLst/>
                        <a:latin typeface="Arial" panose="020B0604020202020204" pitchFamily="34" charset="0"/>
                        <a:ea typeface="Microsoft YaHei" panose="020B0503020204020204" pitchFamily="34" charset="-122"/>
                        <a:sym typeface="Arial" panose="020B0604020202020204" pitchFamily="34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zh-CN" sz="1600" u="none" strike="noStrike" cap="none" normalizeH="0" baseline="0" dirty="0">
                        <a:ln>
                          <a:noFill/>
                        </a:ln>
                        <a:effectLst/>
                        <a:latin typeface="Arial" panose="020B0604020202020204" pitchFamily="34" charset="0"/>
                        <a:ea typeface="Microsoft YaHei" panose="020B0503020204020204" pitchFamily="34" charset="-122"/>
                        <a:sym typeface="Arial" panose="020B0604020202020204" pitchFamily="34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是問的問題太少，沒有當場理解業師的回答並提出</a:t>
                      </a:r>
                      <a:endParaRPr kumimoji="0" lang="en-US" altLang="zh-CN" sz="1600" u="none" strike="noStrike" cap="none" normalizeH="0" baseline="0" dirty="0">
                        <a:ln>
                          <a:noFill/>
                        </a:ln>
                        <a:effectLst/>
                        <a:latin typeface="Arial" panose="020B0604020202020204" pitchFamily="34" charset="0"/>
                        <a:ea typeface="Microsoft YaHei" panose="020B0503020204020204" pitchFamily="34" charset="-122"/>
                        <a:sym typeface="Arial" panose="020B0604020202020204" pitchFamily="34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zh-CN" sz="1600" u="none" strike="noStrike" cap="none" normalizeH="0" baseline="0" dirty="0">
                        <a:ln>
                          <a:noFill/>
                        </a:ln>
                        <a:effectLst/>
                        <a:latin typeface="Arial" panose="020B0604020202020204" pitchFamily="34" charset="0"/>
                        <a:ea typeface="Microsoft YaHei" panose="020B0503020204020204" pitchFamily="34" charset="-122"/>
                        <a:sym typeface="Arial" panose="020B0604020202020204" pitchFamily="34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新的問題</a:t>
                      </a:r>
                      <a:endParaRPr kumimoji="0" lang="zh-CN" altLang="zh-TW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Microsoft YaHei" panose="020B0503020204020204" pitchFamily="34" charset="-122"/>
                        <a:cs typeface="Times New Roman" pitchFamily="18" charset="0"/>
                        <a:sym typeface="Arial" panose="020B0604020202020204" pitchFamily="34" charset="0"/>
                      </a:endParaRPr>
                    </a:p>
                  </a:txBody>
                  <a:tcPr marL="17780" marR="17780" marT="0" marB="0" anchor="ctr" horzOverflow="overflow"/>
                </a:tc>
                <a:extLst>
                  <a:ext uri="{0D108BD9-81ED-4DB2-BD59-A6C34878D82A}">
                    <a16:rowId xmlns:a16="http://schemas.microsoft.com/office/drawing/2014/main" val="3810337199"/>
                  </a:ext>
                </a:extLst>
              </a:tr>
              <a:tr h="92675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0407</a:t>
                      </a:r>
                      <a:endParaRPr kumimoji="0" lang="zh-CN" altLang="zh-TW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Microsoft YaHei" panose="020B0503020204020204" pitchFamily="34" charset="-122"/>
                        <a:cs typeface="Times New Roman" pitchFamily="18" charset="0"/>
                        <a:sym typeface="Arial" panose="020B0604020202020204" pitchFamily="34" charset="0"/>
                      </a:endParaRPr>
                    </a:p>
                  </a:txBody>
                  <a:tcPr marL="17780" marR="17780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組員</a:t>
                      </a:r>
                      <a:r>
                        <a:rPr kumimoji="0" lang="en-US" altLang="zh-CN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online</a:t>
                      </a:r>
                      <a:endParaRPr kumimoji="0" lang="zh-CN" altLang="zh-TW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Microsoft YaHei" panose="020B0503020204020204" pitchFamily="34" charset="-122"/>
                        <a:cs typeface="Times New Roman" pitchFamily="18" charset="0"/>
                        <a:sym typeface="Arial" panose="020B0604020202020204" pitchFamily="34" charset="0"/>
                      </a:endParaRPr>
                    </a:p>
                  </a:txBody>
                  <a:tcPr marL="17780" marR="17780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明確兩點：</a:t>
                      </a:r>
                      <a:r>
                        <a:rPr kumimoji="0" lang="en-US" altLang="zh-CN" sz="1600" u="none" strike="noStrike" cap="none" normalizeH="0" baseline="0" dirty="0" err="1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QASet</a:t>
                      </a:r>
                      <a:r>
                        <a:rPr kumimoji="0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結構需要調整，問題涉及的基本</a:t>
                      </a:r>
                      <a:endParaRPr kumimoji="0" lang="en-US" altLang="zh-CN" sz="1600" u="none" strike="noStrike" cap="none" normalizeH="0" baseline="0" dirty="0">
                        <a:ln>
                          <a:noFill/>
                        </a:ln>
                        <a:effectLst/>
                        <a:latin typeface="Arial" panose="020B0604020202020204" pitchFamily="34" charset="0"/>
                        <a:ea typeface="Microsoft YaHei" panose="020B0503020204020204" pitchFamily="34" charset="-122"/>
                        <a:sym typeface="Arial" panose="020B0604020202020204" pitchFamily="34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zh-CN" sz="1600" u="none" strike="noStrike" cap="none" normalizeH="0" baseline="0" dirty="0">
                        <a:ln>
                          <a:noFill/>
                        </a:ln>
                        <a:effectLst/>
                        <a:latin typeface="Arial" panose="020B0604020202020204" pitchFamily="34" charset="0"/>
                        <a:ea typeface="Microsoft YaHei" panose="020B0503020204020204" pitchFamily="34" charset="-122"/>
                        <a:sym typeface="Arial" panose="020B0604020202020204" pitchFamily="34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原理和背景需要更加明確，需要和業師討論我們現</a:t>
                      </a:r>
                      <a:endParaRPr kumimoji="0" lang="en-US" altLang="zh-CN" sz="1600" u="none" strike="noStrike" cap="none" normalizeH="0" baseline="0" dirty="0">
                        <a:ln>
                          <a:noFill/>
                        </a:ln>
                        <a:effectLst/>
                        <a:latin typeface="Arial" panose="020B0604020202020204" pitchFamily="34" charset="0"/>
                        <a:ea typeface="Microsoft YaHei" panose="020B0503020204020204" pitchFamily="34" charset="-122"/>
                        <a:sym typeface="Arial" panose="020B0604020202020204" pitchFamily="34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zh-CN" sz="1600" u="none" strike="noStrike" cap="none" normalizeH="0" baseline="0" dirty="0">
                        <a:ln>
                          <a:noFill/>
                        </a:ln>
                        <a:effectLst/>
                        <a:latin typeface="Arial" panose="020B0604020202020204" pitchFamily="34" charset="0"/>
                        <a:ea typeface="Microsoft YaHei" panose="020B0503020204020204" pitchFamily="34" charset="-122"/>
                        <a:sym typeface="Arial" panose="020B0604020202020204" pitchFamily="34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有的理解是否正確以及詢問專案架構是否合理</a:t>
                      </a:r>
                      <a:endParaRPr kumimoji="0" lang="zh-CN" altLang="zh-TW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Microsoft YaHei" panose="020B0503020204020204" pitchFamily="34" charset="-122"/>
                        <a:cs typeface="Times New Roman" pitchFamily="18" charset="0"/>
                        <a:sym typeface="Arial" panose="020B0604020202020204" pitchFamily="34" charset="0"/>
                      </a:endParaRPr>
                    </a:p>
                  </a:txBody>
                  <a:tcPr marL="17780" marR="17780" marT="0" marB="0" anchor="ctr" horzOverflow="overflow"/>
                </a:tc>
                <a:extLst>
                  <a:ext uri="{0D108BD9-81ED-4DB2-BD59-A6C34878D82A}">
                    <a16:rowId xmlns:a16="http://schemas.microsoft.com/office/drawing/2014/main" val="999324647"/>
                  </a:ext>
                </a:extLst>
              </a:tr>
              <a:tr h="92675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0409</a:t>
                      </a:r>
                      <a:endParaRPr kumimoji="0" lang="zh-CN" altLang="zh-TW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Microsoft YaHei" panose="020B0503020204020204" pitchFamily="34" charset="-122"/>
                        <a:cs typeface="Times New Roman" pitchFamily="18" charset="0"/>
                        <a:sym typeface="Arial" panose="020B0604020202020204" pitchFamily="34" charset="0"/>
                      </a:endParaRPr>
                    </a:p>
                  </a:txBody>
                  <a:tcPr marL="17780" marR="17780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與業師</a:t>
                      </a:r>
                      <a:r>
                        <a:rPr kumimoji="0" lang="en-US" altLang="zh-CN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online</a:t>
                      </a:r>
                      <a:endParaRPr kumimoji="0" lang="zh-CN" altLang="zh-TW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Microsoft YaHei" panose="020B0503020204020204" pitchFamily="34" charset="-122"/>
                        <a:cs typeface="Times New Roman" pitchFamily="18" charset="0"/>
                        <a:sym typeface="Arial" panose="020B0604020202020204" pitchFamily="34" charset="0"/>
                      </a:endParaRPr>
                    </a:p>
                  </a:txBody>
                  <a:tcPr marL="17780" marR="17780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得知機器人的問卷盡量不要與金管會問卷重合，解</a:t>
                      </a:r>
                      <a:endParaRPr kumimoji="0" lang="en-US" altLang="zh-CN" sz="1600" u="none" strike="noStrike" cap="none" normalizeH="0" baseline="0" dirty="0">
                        <a:ln>
                          <a:noFill/>
                        </a:ln>
                        <a:effectLst/>
                        <a:latin typeface="Arial" panose="020B0604020202020204" pitchFamily="34" charset="0"/>
                        <a:ea typeface="Microsoft YaHei" panose="020B0503020204020204" pitchFamily="34" charset="-122"/>
                        <a:sym typeface="Arial" panose="020B0604020202020204" pitchFamily="34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zh-CN" sz="1600" u="none" strike="noStrike" cap="none" normalizeH="0" baseline="0" dirty="0">
                        <a:ln>
                          <a:noFill/>
                        </a:ln>
                        <a:effectLst/>
                        <a:latin typeface="Arial" panose="020B0604020202020204" pitchFamily="34" charset="0"/>
                        <a:ea typeface="Microsoft YaHei" panose="020B0503020204020204" pitchFamily="34" charset="-122"/>
                        <a:sym typeface="Arial" panose="020B0604020202020204" pitchFamily="34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決了出題的概念問題、理論問題，確定了專案步驟</a:t>
                      </a:r>
                      <a:endParaRPr kumimoji="0" lang="en-US" altLang="zh-CN" sz="1600" u="none" strike="noStrike" cap="none" normalizeH="0" baseline="0" dirty="0">
                        <a:ln>
                          <a:noFill/>
                        </a:ln>
                        <a:effectLst/>
                        <a:latin typeface="Arial" panose="020B0604020202020204" pitchFamily="34" charset="0"/>
                        <a:ea typeface="Microsoft YaHei" panose="020B0503020204020204" pitchFamily="34" charset="-122"/>
                        <a:sym typeface="Arial" panose="020B0604020202020204" pitchFamily="34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zh-CN" sz="1600" u="none" strike="noStrike" cap="none" normalizeH="0" baseline="0" dirty="0">
                        <a:ln>
                          <a:noFill/>
                        </a:ln>
                        <a:effectLst/>
                        <a:latin typeface="Arial" panose="020B0604020202020204" pitchFamily="34" charset="0"/>
                        <a:ea typeface="Microsoft YaHei" panose="020B0503020204020204" pitchFamily="34" charset="-122"/>
                        <a:sym typeface="Arial" panose="020B0604020202020204" pitchFamily="34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和機器人架構</a:t>
                      </a:r>
                      <a:endParaRPr kumimoji="0" lang="zh-CN" altLang="zh-TW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Microsoft YaHei" panose="020B0503020204020204" pitchFamily="34" charset="-122"/>
                        <a:cs typeface="Times New Roman" pitchFamily="18" charset="0"/>
                        <a:sym typeface="Arial" panose="020B0604020202020204" pitchFamily="34" charset="0"/>
                      </a:endParaRPr>
                    </a:p>
                  </a:txBody>
                  <a:tcPr marL="17780" marR="17780" marT="0" marB="0" anchor="ctr" horzOverflow="overflow"/>
                </a:tc>
                <a:extLst>
                  <a:ext uri="{0D108BD9-81ED-4DB2-BD59-A6C34878D82A}">
                    <a16:rowId xmlns:a16="http://schemas.microsoft.com/office/drawing/2014/main" val="41770284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19333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54D02AE5-16F3-4DA0-B06E-28E2D21952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r>
              <a:rPr lang="zh-CN" altLang="en-US" dirty="0"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開會成果與檢討</a:t>
            </a:r>
            <a:r>
              <a:rPr lang="en-US" altLang="zh-CN" dirty="0"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/</a:t>
            </a:r>
            <a:r>
              <a:rPr lang="zh-CN" altLang="en-US" dirty="0"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與業師討論的原因</a:t>
            </a:r>
          </a:p>
        </p:txBody>
      </p:sp>
      <p:graphicFrame>
        <p:nvGraphicFramePr>
          <p:cNvPr id="16" name="表格 15">
            <a:extLst>
              <a:ext uri="{FF2B5EF4-FFF2-40B4-BE49-F238E27FC236}">
                <a16:creationId xmlns:a16="http://schemas.microsoft.com/office/drawing/2014/main" id="{62282B2D-273B-491E-8B3D-0A35015C4D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9508959"/>
              </p:ext>
            </p:extLst>
          </p:nvPr>
        </p:nvGraphicFramePr>
        <p:xfrm>
          <a:off x="1493346" y="1265407"/>
          <a:ext cx="9205307" cy="4953344"/>
        </p:xfrm>
        <a:graphic>
          <a:graphicData uri="http://schemas.openxmlformats.org/drawingml/2006/table">
            <a:tbl>
              <a:tblPr>
                <a:tableStyleId>{FABFCF23-3B69-468F-B69F-88F6DE6A72F2}</a:tableStyleId>
              </a:tblPr>
              <a:tblGrid>
                <a:gridCol w="23043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04315">
                  <a:extLst>
                    <a:ext uri="{9D8B030D-6E8A-4147-A177-3AD203B41FA5}">
                      <a16:colId xmlns:a16="http://schemas.microsoft.com/office/drawing/2014/main" val="730746100"/>
                    </a:ext>
                  </a:extLst>
                </a:gridCol>
                <a:gridCol w="45966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92675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0</a:t>
                      </a:r>
                      <a:r>
                        <a:rPr kumimoji="0" lang="en-US" altLang="zh-TW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414</a:t>
                      </a:r>
                      <a:endParaRPr kumimoji="0" lang="zh-CN" altLang="zh-TW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Microsoft YaHei" panose="020B0503020204020204" pitchFamily="34" charset="-122"/>
                        <a:sym typeface="Arial" panose="020B0604020202020204" pitchFamily="34" charset="0"/>
                      </a:endParaRPr>
                    </a:p>
                  </a:txBody>
                  <a:tcPr marL="17780" marR="17780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組員</a:t>
                      </a:r>
                      <a:r>
                        <a:rPr kumimoji="0" lang="en-US" altLang="zh-CN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online</a:t>
                      </a:r>
                      <a:endParaRPr kumimoji="0" lang="zh-CN" altLang="zh-TW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Microsoft YaHei" panose="020B0503020204020204" pitchFamily="34" charset="-122"/>
                        <a:sym typeface="Arial" panose="020B0604020202020204" pitchFamily="34" charset="0"/>
                      </a:endParaRPr>
                    </a:p>
                  </a:txBody>
                  <a:tcPr marL="17780" marR="17780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測試</a:t>
                      </a:r>
                      <a:r>
                        <a:rPr kumimoji="0" lang="en-US" altLang="zh-CN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Telegram</a:t>
                      </a:r>
                      <a:r>
                        <a:rPr kumimoji="0" lang="zh-TW" altLang="en-US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，但是發現</a:t>
                      </a:r>
                      <a:r>
                        <a:rPr kumimoji="0" lang="en-US" altLang="zh-TW" sz="1600" u="none" strike="noStrike" cap="none" normalizeH="0" baseline="0" dirty="0" err="1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QASet</a:t>
                      </a:r>
                      <a:r>
                        <a:rPr kumimoji="0" lang="zh-TW" altLang="en-US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需要調整</a:t>
                      </a:r>
                      <a:endParaRPr kumimoji="0" lang="zh-CN" altLang="zh-TW" sz="16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Microsoft YaHei" panose="020B0503020204020204" pitchFamily="34" charset="-122"/>
                        <a:sym typeface="Arial" panose="020B0604020202020204" pitchFamily="34" charset="0"/>
                      </a:endParaRPr>
                    </a:p>
                  </a:txBody>
                  <a:tcPr marL="17780" marR="17780" marT="0" marB="0" anchor="ctr" horzOverflow="overflow"/>
                </a:tc>
                <a:extLst>
                  <a:ext uri="{0D108BD9-81ED-4DB2-BD59-A6C34878D82A}">
                    <a16:rowId xmlns:a16="http://schemas.microsoft.com/office/drawing/2014/main" val="3162008741"/>
                  </a:ext>
                </a:extLst>
              </a:tr>
              <a:tr h="92675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0</a:t>
                      </a:r>
                      <a:r>
                        <a:rPr kumimoji="0" lang="en-US" altLang="zh-TW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425</a:t>
                      </a:r>
                      <a:endParaRPr kumimoji="0" lang="zh-CN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Microsoft YaHei" panose="020B0503020204020204" pitchFamily="34" charset="-122"/>
                        <a:cs typeface="Times New Roman" pitchFamily="18" charset="0"/>
                        <a:sym typeface="Arial" panose="020B0604020202020204" pitchFamily="34" charset="0"/>
                      </a:endParaRPr>
                    </a:p>
                  </a:txBody>
                  <a:tcPr marL="17780" marR="17780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組員</a:t>
                      </a:r>
                      <a:r>
                        <a:rPr kumimoji="0" lang="en-US" altLang="zh-CN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offline</a:t>
                      </a:r>
                      <a:endParaRPr kumimoji="0" lang="zh-CN" altLang="zh-TW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Microsoft YaHei" panose="020B0503020204020204" pitchFamily="34" charset="-122"/>
                        <a:sym typeface="Arial" panose="020B0604020202020204" pitchFamily="34" charset="0"/>
                      </a:endParaRPr>
                    </a:p>
                  </a:txBody>
                  <a:tcPr marL="17780" marR="17780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需要對</a:t>
                      </a:r>
                      <a:r>
                        <a:rPr kumimoji="0" lang="en-US" altLang="zh-CN" sz="1600" u="none" strike="noStrike" cap="none" normalizeH="0" baseline="0" dirty="0" err="1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QASet</a:t>
                      </a:r>
                      <a:r>
                        <a:rPr kumimoji="0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調整題目數量</a:t>
                      </a:r>
                      <a:r>
                        <a:rPr kumimoji="0" lang="zh-TW" altLang="en-US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，並且根據</a:t>
                      </a:r>
                      <a:r>
                        <a:rPr kumimoji="0" lang="en-US" altLang="zh-TW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Telegram</a:t>
                      </a:r>
                      <a:r>
                        <a:rPr kumimoji="0" lang="zh-TW" altLang="en-US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的</a:t>
                      </a:r>
                      <a:endParaRPr kumimoji="0" lang="en-US" altLang="zh-TW" sz="1600" u="none" strike="noStrike" cap="none" normalizeH="0" baseline="0" dirty="0">
                        <a:ln>
                          <a:noFill/>
                        </a:ln>
                        <a:effectLst/>
                        <a:latin typeface="Arial" panose="020B0604020202020204" pitchFamily="34" charset="0"/>
                        <a:ea typeface="Microsoft YaHei" panose="020B0503020204020204" pitchFamily="34" charset="-122"/>
                        <a:sym typeface="Arial" panose="020B0604020202020204" pitchFamily="34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TW" sz="1600" u="none" strike="noStrike" cap="none" normalizeH="0" baseline="0" dirty="0">
                        <a:ln>
                          <a:noFill/>
                        </a:ln>
                        <a:effectLst/>
                        <a:latin typeface="Arial" panose="020B0604020202020204" pitchFamily="34" charset="0"/>
                        <a:ea typeface="Microsoft YaHei" panose="020B0503020204020204" pitchFamily="34" charset="-122"/>
                        <a:sym typeface="Arial" panose="020B0604020202020204" pitchFamily="34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TW" altLang="en-US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特點更改問答方式</a:t>
                      </a:r>
                      <a:endParaRPr kumimoji="0" 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Arial" panose="020B0604020202020204" pitchFamily="34" charset="0"/>
                        <a:ea typeface="Microsoft YaHei" panose="020B0503020204020204" pitchFamily="34" charset="-122"/>
                        <a:cs typeface="Times New Roman" pitchFamily="18" charset="0"/>
                        <a:sym typeface="Arial" panose="020B0604020202020204" pitchFamily="34" charset="0"/>
                      </a:endParaRPr>
                    </a:p>
                  </a:txBody>
                  <a:tcPr marL="17780" marR="17780" marT="0" marB="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4630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04</a:t>
                      </a:r>
                      <a:r>
                        <a:rPr kumimoji="0" lang="en-US" altLang="zh-TW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28</a:t>
                      </a:r>
                      <a:endParaRPr kumimoji="0" lang="zh-CN" altLang="zh-TW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Microsoft YaHei" panose="020B0503020204020204" pitchFamily="34" charset="-122"/>
                        <a:cs typeface="Times New Roman" pitchFamily="18" charset="0"/>
                        <a:sym typeface="Arial" panose="020B0604020202020204" pitchFamily="34" charset="0"/>
                      </a:endParaRPr>
                    </a:p>
                  </a:txBody>
                  <a:tcPr marL="17780" marR="17780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組員</a:t>
                      </a:r>
                      <a:r>
                        <a:rPr kumimoji="0" lang="en-US" altLang="zh-CN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online</a:t>
                      </a:r>
                      <a:endParaRPr kumimoji="0" lang="zh-CN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Microsoft YaHei" panose="020B0503020204020204" pitchFamily="34" charset="-122"/>
                        <a:cs typeface="Times New Roman" pitchFamily="18" charset="0"/>
                        <a:sym typeface="Arial" panose="020B0604020202020204" pitchFamily="34" charset="0"/>
                      </a:endParaRPr>
                    </a:p>
                  </a:txBody>
                  <a:tcPr marL="17780" marR="17780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討論風險計算公式</a:t>
                      </a:r>
                      <a:r>
                        <a:rPr kumimoji="0" lang="zh-TW" altLang="en-US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以及如何處理開放式問答，攥寫</a:t>
                      </a:r>
                      <a:endParaRPr kumimoji="0" lang="en-US" altLang="zh-TW" sz="1600" u="none" strike="noStrike" cap="none" normalizeH="0" baseline="0" dirty="0">
                        <a:ln>
                          <a:noFill/>
                        </a:ln>
                        <a:effectLst/>
                        <a:latin typeface="Arial" panose="020B0604020202020204" pitchFamily="34" charset="0"/>
                        <a:ea typeface="Microsoft YaHei" panose="020B0503020204020204" pitchFamily="34" charset="-122"/>
                        <a:sym typeface="Arial" panose="020B0604020202020204" pitchFamily="34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zh-TW" sz="1600" u="none" strike="noStrike" cap="none" normalizeH="0" baseline="0" dirty="0">
                        <a:ln>
                          <a:noFill/>
                        </a:ln>
                        <a:effectLst/>
                        <a:latin typeface="Arial" panose="020B0604020202020204" pitchFamily="34" charset="0"/>
                        <a:ea typeface="Microsoft YaHei" panose="020B0503020204020204" pitchFamily="34" charset="-122"/>
                        <a:sym typeface="Arial" panose="020B0604020202020204" pitchFamily="34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TW" altLang="en-US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測試回答</a:t>
                      </a:r>
                      <a:endParaRPr kumimoji="0" lang="zh-CN" altLang="zh-TW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Microsoft YaHei" panose="020B0503020204020204" pitchFamily="34" charset="-122"/>
                        <a:cs typeface="Times New Roman" pitchFamily="18" charset="0"/>
                        <a:sym typeface="Arial" panose="020B0604020202020204" pitchFamily="34" charset="0"/>
                      </a:endParaRPr>
                    </a:p>
                  </a:txBody>
                  <a:tcPr marL="17780" marR="17780" marT="0" marB="0" anchor="ctr" horzOverflow="overflow"/>
                </a:tc>
                <a:extLst>
                  <a:ext uri="{0D108BD9-81ED-4DB2-BD59-A6C34878D82A}">
                    <a16:rowId xmlns:a16="http://schemas.microsoft.com/office/drawing/2014/main" val="3810337199"/>
                  </a:ext>
                </a:extLst>
              </a:tr>
              <a:tr h="92675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0</a:t>
                      </a:r>
                      <a:r>
                        <a:rPr kumimoji="0" lang="en-US" altLang="zh-TW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502</a:t>
                      </a:r>
                      <a:endParaRPr kumimoji="0" lang="zh-CN" altLang="zh-TW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Microsoft YaHei" panose="020B0503020204020204" pitchFamily="34" charset="-122"/>
                        <a:cs typeface="Times New Roman" pitchFamily="18" charset="0"/>
                        <a:sym typeface="Arial" panose="020B0604020202020204" pitchFamily="34" charset="0"/>
                      </a:endParaRPr>
                    </a:p>
                  </a:txBody>
                  <a:tcPr marL="17780" marR="17780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組員</a:t>
                      </a:r>
                      <a:r>
                        <a:rPr kumimoji="0" lang="en-US" altLang="zh-CN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online</a:t>
                      </a:r>
                      <a:endParaRPr kumimoji="0" lang="zh-CN" altLang="zh-TW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Microsoft YaHei" panose="020B0503020204020204" pitchFamily="34" charset="-122"/>
                        <a:cs typeface="Times New Roman" pitchFamily="18" charset="0"/>
                        <a:sym typeface="Arial" panose="020B0604020202020204" pitchFamily="34" charset="0"/>
                      </a:endParaRPr>
                    </a:p>
                  </a:txBody>
                  <a:tcPr marL="17780" marR="17780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對題目的計分公式進行討論</a:t>
                      </a:r>
                      <a:r>
                        <a:rPr kumimoji="0" lang="zh-TW" altLang="en-US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，</a:t>
                      </a:r>
                      <a:r>
                        <a:rPr kumimoji="0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發現個別題目需要調</a:t>
                      </a:r>
                      <a:endParaRPr kumimoji="0" lang="en-US" altLang="zh-CN" sz="1600" u="none" strike="noStrike" cap="none" normalizeH="0" baseline="0" dirty="0">
                        <a:ln>
                          <a:noFill/>
                        </a:ln>
                        <a:effectLst/>
                        <a:latin typeface="Arial" panose="020B0604020202020204" pitchFamily="34" charset="0"/>
                        <a:ea typeface="Microsoft YaHei" panose="020B0503020204020204" pitchFamily="34" charset="-122"/>
                        <a:sym typeface="Arial" panose="020B0604020202020204" pitchFamily="34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zh-CN" sz="1600" u="none" strike="noStrike" cap="none" normalizeH="0" baseline="0" dirty="0">
                        <a:ln>
                          <a:noFill/>
                        </a:ln>
                        <a:effectLst/>
                        <a:latin typeface="Arial" panose="020B0604020202020204" pitchFamily="34" charset="0"/>
                        <a:ea typeface="Microsoft YaHei" panose="020B0503020204020204" pitchFamily="34" charset="-122"/>
                        <a:sym typeface="Arial" panose="020B0604020202020204" pitchFamily="34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整提問方式或者調整分數</a:t>
                      </a:r>
                      <a:r>
                        <a:rPr kumimoji="0" lang="zh-TW" altLang="en-US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，不是所有題目都應該岑</a:t>
                      </a:r>
                      <a:endParaRPr kumimoji="0" lang="en-US" altLang="zh-TW" sz="1600" u="none" strike="noStrike" cap="none" normalizeH="0" baseline="0" dirty="0">
                        <a:ln>
                          <a:noFill/>
                        </a:ln>
                        <a:effectLst/>
                        <a:latin typeface="Arial" panose="020B0604020202020204" pitchFamily="34" charset="0"/>
                        <a:ea typeface="Microsoft YaHei" panose="020B0503020204020204" pitchFamily="34" charset="-122"/>
                        <a:sym typeface="Arial" panose="020B0604020202020204" pitchFamily="34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zh-TW" sz="1600" u="none" strike="noStrike" cap="none" normalizeH="0" baseline="0" dirty="0">
                        <a:ln>
                          <a:noFill/>
                        </a:ln>
                        <a:effectLst/>
                        <a:latin typeface="Arial" panose="020B0604020202020204" pitchFamily="34" charset="0"/>
                        <a:ea typeface="Microsoft YaHei" panose="020B0503020204020204" pitchFamily="34" charset="-122"/>
                        <a:sym typeface="Arial" panose="020B0604020202020204" pitchFamily="34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TW" altLang="en-US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與計算</a:t>
                      </a:r>
                      <a:endParaRPr kumimoji="0" lang="zh-CN" altLang="zh-TW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Microsoft YaHei" panose="020B0503020204020204" pitchFamily="34" charset="-122"/>
                        <a:cs typeface="Times New Roman" pitchFamily="18" charset="0"/>
                        <a:sym typeface="Arial" panose="020B0604020202020204" pitchFamily="34" charset="0"/>
                      </a:endParaRPr>
                    </a:p>
                  </a:txBody>
                  <a:tcPr marL="17780" marR="17780" marT="0" marB="0" anchor="ctr" horzOverflow="overflow"/>
                </a:tc>
                <a:extLst>
                  <a:ext uri="{0D108BD9-81ED-4DB2-BD59-A6C34878D82A}">
                    <a16:rowId xmlns:a16="http://schemas.microsoft.com/office/drawing/2014/main" val="999324647"/>
                  </a:ext>
                </a:extLst>
              </a:tr>
              <a:tr h="92675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0</a:t>
                      </a:r>
                      <a:r>
                        <a:rPr kumimoji="0" lang="en-US" altLang="zh-TW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503</a:t>
                      </a:r>
                      <a:endParaRPr kumimoji="0" lang="zh-CN" altLang="zh-TW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Microsoft YaHei" panose="020B0503020204020204" pitchFamily="34" charset="-122"/>
                        <a:cs typeface="Times New Roman" pitchFamily="18" charset="0"/>
                        <a:sym typeface="Arial" panose="020B0604020202020204" pitchFamily="34" charset="0"/>
                      </a:endParaRPr>
                    </a:p>
                  </a:txBody>
                  <a:tcPr marL="17780" marR="17780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與業師</a:t>
                      </a:r>
                      <a:r>
                        <a:rPr kumimoji="0" lang="en-US" altLang="zh-CN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online</a:t>
                      </a:r>
                      <a:endParaRPr kumimoji="0" lang="zh-CN" altLang="zh-TW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Microsoft YaHei" panose="020B0503020204020204" pitchFamily="34" charset="-122"/>
                        <a:cs typeface="Times New Roman" pitchFamily="18" charset="0"/>
                        <a:sym typeface="Arial" panose="020B0604020202020204" pitchFamily="34" charset="0"/>
                      </a:endParaRPr>
                    </a:p>
                  </a:txBody>
                  <a:tcPr marL="17780" marR="17780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針對</a:t>
                      </a:r>
                      <a:r>
                        <a:rPr kumimoji="0" lang="en-US" altLang="zh-TW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0502</a:t>
                      </a:r>
                      <a:r>
                        <a:rPr kumimoji="0" lang="zh-TW" altLang="en-US" sz="160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panose="020B0604020202020204" pitchFamily="34" charset="0"/>
                          <a:ea typeface="Microsoft YaHei" panose="020B0503020204020204" pitchFamily="34" charset="-122"/>
                          <a:sym typeface="Arial" panose="020B0604020202020204" pitchFamily="34" charset="0"/>
                        </a:rPr>
                        <a:t>新發現的問題進行提問和確認</a:t>
                      </a:r>
                      <a:endParaRPr kumimoji="0" lang="zh-CN" altLang="zh-TW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Microsoft YaHei" panose="020B0503020204020204" pitchFamily="34" charset="-122"/>
                        <a:cs typeface="Times New Roman" pitchFamily="18" charset="0"/>
                        <a:sym typeface="Arial" panose="020B0604020202020204" pitchFamily="34" charset="0"/>
                      </a:endParaRPr>
                    </a:p>
                  </a:txBody>
                  <a:tcPr marL="17780" marR="17780" marT="0" marB="0" anchor="ctr" horzOverflow="overflow"/>
                </a:tc>
                <a:extLst>
                  <a:ext uri="{0D108BD9-81ED-4DB2-BD59-A6C34878D82A}">
                    <a16:rowId xmlns:a16="http://schemas.microsoft.com/office/drawing/2014/main" val="41770284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40345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8">
            <a:extLst>
              <a:ext uri="{FF2B5EF4-FFF2-40B4-BE49-F238E27FC236}">
                <a16:creationId xmlns:a16="http://schemas.microsoft.com/office/drawing/2014/main" id="{ACC76A68-C346-4FC7-B162-B00B14B942C5}"/>
              </a:ext>
            </a:extLst>
          </p:cNvPr>
          <p:cNvSpPr txBox="1"/>
          <p:nvPr/>
        </p:nvSpPr>
        <p:spPr>
          <a:xfrm>
            <a:off x="4867061" y="2304289"/>
            <a:ext cx="4599296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>
              <a:defRPr/>
            </a:pPr>
            <a:r>
              <a:rPr lang="zh-CN" altLang="en-US" sz="6000" dirty="0">
                <a:solidFill>
                  <a:prstClr val="white">
                    <a:lumMod val="50000"/>
                  </a:prst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Arial" panose="020B0604020202020204" pitchFamily="34" charset="0"/>
              </a:rPr>
              <a:t>階段性成果</a:t>
            </a:r>
          </a:p>
        </p:txBody>
      </p:sp>
      <p:sp>
        <p:nvSpPr>
          <p:cNvPr id="8" name="等腰三角形 7">
            <a:extLst>
              <a:ext uri="{FF2B5EF4-FFF2-40B4-BE49-F238E27FC236}">
                <a16:creationId xmlns:a16="http://schemas.microsoft.com/office/drawing/2014/main" id="{86F56B3D-B2D1-4019-9D75-F19BDB0CF59A}"/>
              </a:ext>
            </a:extLst>
          </p:cNvPr>
          <p:cNvSpPr/>
          <p:nvPr/>
        </p:nvSpPr>
        <p:spPr>
          <a:xfrm rot="3499475">
            <a:off x="2701610" y="3447127"/>
            <a:ext cx="338031" cy="150496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等腰三角形 8">
            <a:extLst>
              <a:ext uri="{FF2B5EF4-FFF2-40B4-BE49-F238E27FC236}">
                <a16:creationId xmlns:a16="http://schemas.microsoft.com/office/drawing/2014/main" id="{7A7DC7F2-08D0-4E33-8575-411A72956181}"/>
              </a:ext>
            </a:extLst>
          </p:cNvPr>
          <p:cNvSpPr/>
          <p:nvPr/>
        </p:nvSpPr>
        <p:spPr>
          <a:xfrm rot="12254154">
            <a:off x="8663584" y="2461612"/>
            <a:ext cx="338031" cy="150496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菱形 9">
            <a:extLst>
              <a:ext uri="{FF2B5EF4-FFF2-40B4-BE49-F238E27FC236}">
                <a16:creationId xmlns:a16="http://schemas.microsoft.com/office/drawing/2014/main" id="{90DA9781-9406-40F5-BC5C-740C1D1DE6B9}"/>
              </a:ext>
            </a:extLst>
          </p:cNvPr>
          <p:cNvSpPr/>
          <p:nvPr/>
        </p:nvSpPr>
        <p:spPr>
          <a:xfrm>
            <a:off x="3155764" y="2056567"/>
            <a:ext cx="1392173" cy="1418774"/>
          </a:xfrm>
          <a:prstGeom prst="diamond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Impact" panose="020B080603090205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04</a:t>
            </a:r>
            <a:endParaRPr lang="zh-CN" altLang="en-US" sz="3600" b="1" dirty="0">
              <a:solidFill>
                <a:schemeClr val="bg1"/>
              </a:solidFill>
              <a:latin typeface="Impact" panose="020B080603090205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1770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2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animScale>
                                      <p:cBhvr>
                                        <p:cTn id="19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20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21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22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8" grpId="0" animBg="1"/>
      <p:bldP spid="9" grpId="0" animBg="1"/>
      <p:bldP spid="10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Office 主题​​">
  <a:themeElements>
    <a:clrScheme name="自定义 3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A3A5"/>
      </a:accent1>
      <a:accent2>
        <a:srgbClr val="7A7A7A"/>
      </a:accent2>
      <a:accent3>
        <a:srgbClr val="00A3A5"/>
      </a:accent3>
      <a:accent4>
        <a:srgbClr val="7A7A7A"/>
      </a:accent4>
      <a:accent5>
        <a:srgbClr val="00A3A5"/>
      </a:accent5>
      <a:accent6>
        <a:srgbClr val="7A7A7A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371</TotalTime>
  <Words>1001</Words>
  <Application>Microsoft Macintosh PowerPoint</Application>
  <PresentationFormat>宽屏</PresentationFormat>
  <Paragraphs>139</Paragraphs>
  <Slides>18</Slides>
  <Notes>14</Notes>
  <HiddenSlides>0</HiddenSlides>
  <MMClips>2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4" baseType="lpstr">
      <vt:lpstr>等线</vt:lpstr>
      <vt:lpstr>等线 Light</vt:lpstr>
      <vt:lpstr>微软雅黑</vt:lpstr>
      <vt:lpstr>Arial</vt:lpstr>
      <vt:lpstr>Impact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參考資料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Han Zuofei</cp:lastModifiedBy>
  <cp:revision>193</cp:revision>
  <dcterms:created xsi:type="dcterms:W3CDTF">2018-06-25T04:05:39Z</dcterms:created>
  <dcterms:modified xsi:type="dcterms:W3CDTF">2021-05-03T07:47:26Z</dcterms:modified>
</cp:coreProperties>
</file>

<file path=docProps/thumbnail.jpeg>
</file>